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sldIdLst>
    <p:sldId id="257" r:id="rId2"/>
    <p:sldId id="260" r:id="rId3"/>
    <p:sldId id="261" r:id="rId4"/>
    <p:sldId id="259" r:id="rId5"/>
    <p:sldId id="262" r:id="rId6"/>
    <p:sldId id="263" r:id="rId7"/>
    <p:sldId id="264" r:id="rId8"/>
    <p:sldId id="265" r:id="rId9"/>
    <p:sldId id="266" r:id="rId10"/>
    <p:sldId id="267" r:id="rId11"/>
    <p:sldId id="311" r:id="rId12"/>
    <p:sldId id="310" r:id="rId13"/>
    <p:sldId id="309" r:id="rId14"/>
    <p:sldId id="268" r:id="rId15"/>
    <p:sldId id="269" r:id="rId16"/>
    <p:sldId id="270" r:id="rId17"/>
    <p:sldId id="271" r:id="rId18"/>
    <p:sldId id="272" r:id="rId19"/>
    <p:sldId id="273" r:id="rId20"/>
    <p:sldId id="274" r:id="rId21"/>
    <p:sldId id="275" r:id="rId22"/>
    <p:sldId id="276" r:id="rId23"/>
    <p:sldId id="277" r:id="rId24"/>
    <p:sldId id="281" r:id="rId25"/>
    <p:sldId id="282" r:id="rId26"/>
    <p:sldId id="278" r:id="rId27"/>
    <p:sldId id="279" r:id="rId28"/>
    <p:sldId id="280" r:id="rId29"/>
    <p:sldId id="283" r:id="rId30"/>
    <p:sldId id="284" r:id="rId31"/>
    <p:sldId id="285" r:id="rId32"/>
    <p:sldId id="286" r:id="rId33"/>
    <p:sldId id="287" r:id="rId34"/>
    <p:sldId id="288" r:id="rId35"/>
    <p:sldId id="289" r:id="rId36"/>
    <p:sldId id="290" r:id="rId37"/>
    <p:sldId id="312" r:id="rId38"/>
    <p:sldId id="291" r:id="rId39"/>
    <p:sldId id="313" r:id="rId40"/>
    <p:sldId id="292" r:id="rId41"/>
    <p:sldId id="314" r:id="rId42"/>
    <p:sldId id="293" r:id="rId43"/>
    <p:sldId id="294" r:id="rId44"/>
    <p:sldId id="295" r:id="rId45"/>
    <p:sldId id="296" r:id="rId46"/>
    <p:sldId id="315" r:id="rId47"/>
    <p:sldId id="297" r:id="rId48"/>
    <p:sldId id="298" r:id="rId49"/>
    <p:sldId id="299" r:id="rId50"/>
    <p:sldId id="300" r:id="rId51"/>
    <p:sldId id="301" r:id="rId52"/>
    <p:sldId id="302" r:id="rId53"/>
    <p:sldId id="308" r:id="rId54"/>
    <p:sldId id="316" r:id="rId55"/>
    <p:sldId id="317" r:id="rId56"/>
    <p:sldId id="318" r:id="rId57"/>
    <p:sldId id="319" r:id="rId58"/>
    <p:sldId id="320" r:id="rId59"/>
    <p:sldId id="321" r:id="rId60"/>
    <p:sldId id="322" r:id="rId61"/>
    <p:sldId id="323" r:id="rId62"/>
    <p:sldId id="324" r:id="rId63"/>
    <p:sldId id="306" r:id="rId64"/>
    <p:sldId id="30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04" autoAdjust="0"/>
  </p:normalViewPr>
  <p:slideViewPr>
    <p:cSldViewPr snapToGrid="0">
      <p:cViewPr varScale="1">
        <p:scale>
          <a:sx n="66" d="100"/>
          <a:sy n="66" d="100"/>
        </p:scale>
        <p:origin x="66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09AB2-0B29-4849-94D2-8EFBC9E40769}" type="doc">
      <dgm:prSet loTypeId="urn:microsoft.com/office/officeart/2005/8/layout/StepDownProcess" loCatId="process" qsTypeId="urn:microsoft.com/office/officeart/2005/8/quickstyle/simple1" qsCatId="simple" csTypeId="urn:microsoft.com/office/officeart/2005/8/colors/accent5_1" csCatId="accent5" phldr="1"/>
      <dgm:spPr/>
    </dgm:pt>
    <dgm:pt modelId="{EF6819F1-031D-48A2-AB04-0864D445CDE4}">
      <dgm:prSet phldrT="[Text]"/>
      <dgm:spPr/>
      <dgm:t>
        <a:bodyPr/>
        <a:lstStyle/>
        <a:p>
          <a:r>
            <a:rPr lang="en-US" dirty="0" smtClean="0"/>
            <a:t>Define the Classes</a:t>
          </a:r>
          <a:endParaRPr lang="en-US" dirty="0"/>
        </a:p>
      </dgm:t>
    </dgm:pt>
    <dgm:pt modelId="{E50BFF0B-BDAD-4CA1-8582-8B73C2B26305}" type="parTrans" cxnId="{CC434AE1-C56E-4273-9DF0-1E8D91DF0BDF}">
      <dgm:prSet/>
      <dgm:spPr/>
      <dgm:t>
        <a:bodyPr/>
        <a:lstStyle/>
        <a:p>
          <a:endParaRPr lang="en-US"/>
        </a:p>
      </dgm:t>
    </dgm:pt>
    <dgm:pt modelId="{F17DDB90-F703-46C6-9EF4-5196115FE2BB}" type="sibTrans" cxnId="{CC434AE1-C56E-4273-9DF0-1E8D91DF0BDF}">
      <dgm:prSet/>
      <dgm:spPr/>
      <dgm:t>
        <a:bodyPr/>
        <a:lstStyle/>
        <a:p>
          <a:endParaRPr lang="en-US"/>
        </a:p>
      </dgm:t>
    </dgm:pt>
    <dgm:pt modelId="{4DC21DFF-AC8B-47C8-8CD9-70C9D231701C}">
      <dgm:prSet phldrT="[Text]"/>
      <dgm:spPr/>
      <dgm:t>
        <a:bodyPr/>
        <a:lstStyle/>
        <a:p>
          <a:r>
            <a:rPr lang="en-US" dirty="0" smtClean="0"/>
            <a:t>Create Dataset </a:t>
          </a:r>
          <a:endParaRPr lang="en-US" dirty="0"/>
        </a:p>
      </dgm:t>
    </dgm:pt>
    <dgm:pt modelId="{879D77DD-BF7C-4F00-8EB5-E7FF01B512D4}" type="parTrans" cxnId="{CA82F737-EEBF-43A0-9BAF-A6CC293E4130}">
      <dgm:prSet/>
      <dgm:spPr/>
      <dgm:t>
        <a:bodyPr/>
        <a:lstStyle/>
        <a:p>
          <a:endParaRPr lang="en-US"/>
        </a:p>
      </dgm:t>
    </dgm:pt>
    <dgm:pt modelId="{240928D0-55BE-4241-B7F4-7038675F79FD}" type="sibTrans" cxnId="{CA82F737-EEBF-43A0-9BAF-A6CC293E4130}">
      <dgm:prSet/>
      <dgm:spPr/>
      <dgm:t>
        <a:bodyPr/>
        <a:lstStyle/>
        <a:p>
          <a:endParaRPr lang="en-US"/>
        </a:p>
      </dgm:t>
    </dgm:pt>
    <dgm:pt modelId="{48C84146-815A-4633-8EF2-A5ECD90F375C}">
      <dgm:prSet phldrT="[Text]"/>
      <dgm:spPr/>
      <dgm:t>
        <a:bodyPr/>
        <a:lstStyle/>
        <a:p>
          <a:r>
            <a:rPr lang="en-US" dirty="0" smtClean="0"/>
            <a:t>Preprocess</a:t>
          </a:r>
          <a:endParaRPr lang="en-US" dirty="0"/>
        </a:p>
      </dgm:t>
    </dgm:pt>
    <dgm:pt modelId="{B4FB6635-BE9A-48D4-B76A-6227F064D989}" type="parTrans" cxnId="{B4CE3B3E-88F5-476C-9DC7-DC7C14FE36CD}">
      <dgm:prSet/>
      <dgm:spPr/>
      <dgm:t>
        <a:bodyPr/>
        <a:lstStyle/>
        <a:p>
          <a:endParaRPr lang="en-US"/>
        </a:p>
      </dgm:t>
    </dgm:pt>
    <dgm:pt modelId="{A8D489C4-E2D9-4051-ADBD-769DF2DB49B9}" type="sibTrans" cxnId="{B4CE3B3E-88F5-476C-9DC7-DC7C14FE36CD}">
      <dgm:prSet/>
      <dgm:spPr/>
      <dgm:t>
        <a:bodyPr/>
        <a:lstStyle/>
        <a:p>
          <a:endParaRPr lang="en-US"/>
        </a:p>
      </dgm:t>
    </dgm:pt>
    <dgm:pt modelId="{73FBA414-2B64-4FDC-A813-F12C08AB72A4}">
      <dgm:prSet phldrT="[Text]"/>
      <dgm:spPr/>
      <dgm:t>
        <a:bodyPr/>
        <a:lstStyle/>
        <a:p>
          <a:r>
            <a:rPr lang="en-US" dirty="0" smtClean="0"/>
            <a:t>Create Model</a:t>
          </a:r>
          <a:endParaRPr lang="en-US" dirty="0"/>
        </a:p>
      </dgm:t>
    </dgm:pt>
    <dgm:pt modelId="{47A24212-D22F-4B79-8B3A-A131D0A3C978}" type="parTrans" cxnId="{F97ED021-F76E-4855-AE72-4E867A239D7F}">
      <dgm:prSet/>
      <dgm:spPr/>
      <dgm:t>
        <a:bodyPr/>
        <a:lstStyle/>
        <a:p>
          <a:endParaRPr lang="en-US"/>
        </a:p>
      </dgm:t>
    </dgm:pt>
    <dgm:pt modelId="{DDD08291-71BF-4775-BE1F-DC877C8703E2}" type="sibTrans" cxnId="{F97ED021-F76E-4855-AE72-4E867A239D7F}">
      <dgm:prSet/>
      <dgm:spPr/>
      <dgm:t>
        <a:bodyPr/>
        <a:lstStyle/>
        <a:p>
          <a:endParaRPr lang="en-US"/>
        </a:p>
      </dgm:t>
    </dgm:pt>
    <dgm:pt modelId="{BDDB47C4-8F06-4E34-AC41-1BE613F3E153}">
      <dgm:prSet phldrT="[Text]"/>
      <dgm:spPr/>
      <dgm:t>
        <a:bodyPr/>
        <a:lstStyle/>
        <a:p>
          <a:r>
            <a:rPr lang="en-US" dirty="0" smtClean="0"/>
            <a:t>Train Model</a:t>
          </a:r>
          <a:endParaRPr lang="en-US" dirty="0"/>
        </a:p>
      </dgm:t>
    </dgm:pt>
    <dgm:pt modelId="{EC871053-20F8-42F5-8F16-6AFAB9A261DA}" type="parTrans" cxnId="{37D789D3-3EAF-4616-B6AC-FF144139E399}">
      <dgm:prSet/>
      <dgm:spPr/>
      <dgm:t>
        <a:bodyPr/>
        <a:lstStyle/>
        <a:p>
          <a:endParaRPr lang="en-US"/>
        </a:p>
      </dgm:t>
    </dgm:pt>
    <dgm:pt modelId="{99F2283D-EE7A-4FFD-8355-8E374400EE2F}" type="sibTrans" cxnId="{37D789D3-3EAF-4616-B6AC-FF144139E399}">
      <dgm:prSet/>
      <dgm:spPr/>
      <dgm:t>
        <a:bodyPr/>
        <a:lstStyle/>
        <a:p>
          <a:endParaRPr lang="en-US"/>
        </a:p>
      </dgm:t>
    </dgm:pt>
    <dgm:pt modelId="{6BA27EB1-C9BE-4248-85DE-C3E791E580E0}">
      <dgm:prSet phldrT="[Text]"/>
      <dgm:spPr/>
      <dgm:t>
        <a:bodyPr/>
        <a:lstStyle/>
        <a:p>
          <a:r>
            <a:rPr lang="en-US" dirty="0" smtClean="0"/>
            <a:t>Test Model</a:t>
          </a:r>
          <a:endParaRPr lang="en-US" dirty="0"/>
        </a:p>
      </dgm:t>
    </dgm:pt>
    <dgm:pt modelId="{1A75C345-84EC-42F6-AF82-C941F020EDB8}" type="parTrans" cxnId="{5933B666-214D-4835-B983-D83450199932}">
      <dgm:prSet/>
      <dgm:spPr/>
      <dgm:t>
        <a:bodyPr/>
        <a:lstStyle/>
        <a:p>
          <a:endParaRPr lang="en-US"/>
        </a:p>
      </dgm:t>
    </dgm:pt>
    <dgm:pt modelId="{F62492D4-FD80-44AD-8603-62E149435F46}" type="sibTrans" cxnId="{5933B666-214D-4835-B983-D83450199932}">
      <dgm:prSet/>
      <dgm:spPr/>
      <dgm:t>
        <a:bodyPr/>
        <a:lstStyle/>
        <a:p>
          <a:endParaRPr lang="en-US"/>
        </a:p>
      </dgm:t>
    </dgm:pt>
    <dgm:pt modelId="{8450B4CA-46E0-400F-8BF7-9E6C31344EF4}" type="pres">
      <dgm:prSet presAssocID="{E9609AB2-0B29-4849-94D2-8EFBC9E40769}" presName="rootnode" presStyleCnt="0">
        <dgm:presLayoutVars>
          <dgm:chMax/>
          <dgm:chPref/>
          <dgm:dir/>
          <dgm:animLvl val="lvl"/>
        </dgm:presLayoutVars>
      </dgm:prSet>
      <dgm:spPr/>
    </dgm:pt>
    <dgm:pt modelId="{234D5856-4BD0-481D-973E-359389927466}" type="pres">
      <dgm:prSet presAssocID="{EF6819F1-031D-48A2-AB04-0864D445CDE4}" presName="composite" presStyleCnt="0"/>
      <dgm:spPr/>
    </dgm:pt>
    <dgm:pt modelId="{C0D4263A-B765-4142-837C-811ABDB7F25C}" type="pres">
      <dgm:prSet presAssocID="{EF6819F1-031D-48A2-AB04-0864D445CDE4}" presName="bentUpArrow1" presStyleLbl="alignImgPlace1" presStyleIdx="0" presStyleCnt="5" custLinFactNeighborX="-49740" custLinFactNeighborY="4331"/>
      <dgm:spPr/>
    </dgm:pt>
    <dgm:pt modelId="{DDCC5316-1511-47AD-AAF4-2184D095C289}" type="pres">
      <dgm:prSet presAssocID="{EF6819F1-031D-48A2-AB04-0864D445CDE4}" presName="ParentText" presStyleLbl="node1" presStyleIdx="0" presStyleCnt="6" custScaleX="305968">
        <dgm:presLayoutVars>
          <dgm:chMax val="1"/>
          <dgm:chPref val="1"/>
          <dgm:bulletEnabled val="1"/>
        </dgm:presLayoutVars>
      </dgm:prSet>
      <dgm:spPr/>
      <dgm:t>
        <a:bodyPr/>
        <a:lstStyle/>
        <a:p>
          <a:endParaRPr lang="en-US"/>
        </a:p>
      </dgm:t>
    </dgm:pt>
    <dgm:pt modelId="{E30E4E87-6523-419D-857E-456D01603A20}" type="pres">
      <dgm:prSet presAssocID="{EF6819F1-031D-48A2-AB04-0864D445CDE4}" presName="ChildText" presStyleLbl="revTx" presStyleIdx="0" presStyleCnt="5">
        <dgm:presLayoutVars>
          <dgm:chMax val="0"/>
          <dgm:chPref val="0"/>
          <dgm:bulletEnabled val="1"/>
        </dgm:presLayoutVars>
      </dgm:prSet>
      <dgm:spPr/>
    </dgm:pt>
    <dgm:pt modelId="{5289F767-8F45-4CCC-81FA-C3B2421B08A2}" type="pres">
      <dgm:prSet presAssocID="{F17DDB90-F703-46C6-9EF4-5196115FE2BB}" presName="sibTrans" presStyleCnt="0"/>
      <dgm:spPr/>
    </dgm:pt>
    <dgm:pt modelId="{9C77AD19-3771-4B9D-9B55-47CE58548EFD}" type="pres">
      <dgm:prSet presAssocID="{4DC21DFF-AC8B-47C8-8CD9-70C9D231701C}" presName="composite" presStyleCnt="0"/>
      <dgm:spPr/>
    </dgm:pt>
    <dgm:pt modelId="{A469E3D7-8ABC-4E19-B775-082C92498D2D}" type="pres">
      <dgm:prSet presAssocID="{4DC21DFF-AC8B-47C8-8CD9-70C9D231701C}" presName="bentUpArrow1" presStyleLbl="alignImgPlace1" presStyleIdx="1" presStyleCnt="5" custLinFactNeighborX="-60873" custLinFactNeighborY="4331"/>
      <dgm:spPr/>
    </dgm:pt>
    <dgm:pt modelId="{2A22A242-DE10-49E2-81A1-B20449B1655C}" type="pres">
      <dgm:prSet presAssocID="{4DC21DFF-AC8B-47C8-8CD9-70C9D231701C}" presName="ParentText" presStyleLbl="node1" presStyleIdx="1" presStyleCnt="6" custScaleX="305968">
        <dgm:presLayoutVars>
          <dgm:chMax val="1"/>
          <dgm:chPref val="1"/>
          <dgm:bulletEnabled val="1"/>
        </dgm:presLayoutVars>
      </dgm:prSet>
      <dgm:spPr/>
      <dgm:t>
        <a:bodyPr/>
        <a:lstStyle/>
        <a:p>
          <a:endParaRPr lang="en-US"/>
        </a:p>
      </dgm:t>
    </dgm:pt>
    <dgm:pt modelId="{43E3C2A0-741E-49F3-AC3F-1534FA7A30B8}" type="pres">
      <dgm:prSet presAssocID="{4DC21DFF-AC8B-47C8-8CD9-70C9D231701C}" presName="ChildText" presStyleLbl="revTx" presStyleIdx="1" presStyleCnt="5">
        <dgm:presLayoutVars>
          <dgm:chMax val="0"/>
          <dgm:chPref val="0"/>
          <dgm:bulletEnabled val="1"/>
        </dgm:presLayoutVars>
      </dgm:prSet>
      <dgm:spPr/>
    </dgm:pt>
    <dgm:pt modelId="{801E4D30-024A-46C1-B961-50F9D63BB05F}" type="pres">
      <dgm:prSet presAssocID="{240928D0-55BE-4241-B7F4-7038675F79FD}" presName="sibTrans" presStyleCnt="0"/>
      <dgm:spPr/>
    </dgm:pt>
    <dgm:pt modelId="{2B1B3FDE-08FD-47A8-BAA2-454395C211D5}" type="pres">
      <dgm:prSet presAssocID="{48C84146-815A-4633-8EF2-A5ECD90F375C}" presName="composite" presStyleCnt="0"/>
      <dgm:spPr/>
    </dgm:pt>
    <dgm:pt modelId="{7B5D60E1-0885-4013-9F5A-0780E130DF4C}" type="pres">
      <dgm:prSet presAssocID="{48C84146-815A-4633-8EF2-A5ECD90F375C}" presName="bentUpArrow1" presStyleLbl="alignImgPlace1" presStyleIdx="2" presStyleCnt="5" custLinFactNeighborX="-60873" custLinFactNeighborY="4331"/>
      <dgm:spPr/>
    </dgm:pt>
    <dgm:pt modelId="{FD571EEB-46BA-4EC3-A0CD-CB88CE5A678C}" type="pres">
      <dgm:prSet presAssocID="{48C84146-815A-4633-8EF2-A5ECD90F375C}" presName="ParentText" presStyleLbl="node1" presStyleIdx="2" presStyleCnt="6" custScaleX="305968">
        <dgm:presLayoutVars>
          <dgm:chMax val="1"/>
          <dgm:chPref val="1"/>
          <dgm:bulletEnabled val="1"/>
        </dgm:presLayoutVars>
      </dgm:prSet>
      <dgm:spPr/>
      <dgm:t>
        <a:bodyPr/>
        <a:lstStyle/>
        <a:p>
          <a:endParaRPr lang="en-US"/>
        </a:p>
      </dgm:t>
    </dgm:pt>
    <dgm:pt modelId="{23F2BC46-3449-4892-B5E0-5682901B332D}" type="pres">
      <dgm:prSet presAssocID="{48C84146-815A-4633-8EF2-A5ECD90F375C}" presName="ChildText" presStyleLbl="revTx" presStyleIdx="2" presStyleCnt="5">
        <dgm:presLayoutVars>
          <dgm:chMax val="0"/>
          <dgm:chPref val="0"/>
          <dgm:bulletEnabled val="1"/>
        </dgm:presLayoutVars>
      </dgm:prSet>
      <dgm:spPr/>
    </dgm:pt>
    <dgm:pt modelId="{E5309B91-76FA-4A3C-9083-8E270A073A83}" type="pres">
      <dgm:prSet presAssocID="{A8D489C4-E2D9-4051-ADBD-769DF2DB49B9}" presName="sibTrans" presStyleCnt="0"/>
      <dgm:spPr/>
    </dgm:pt>
    <dgm:pt modelId="{B941D98C-26DD-472B-86DF-A0162A815E0D}" type="pres">
      <dgm:prSet presAssocID="{73FBA414-2B64-4FDC-A813-F12C08AB72A4}" presName="composite" presStyleCnt="0"/>
      <dgm:spPr/>
    </dgm:pt>
    <dgm:pt modelId="{D05B5024-12AF-4851-B6A3-0725395DA0A4}" type="pres">
      <dgm:prSet presAssocID="{73FBA414-2B64-4FDC-A813-F12C08AB72A4}" presName="bentUpArrow1" presStyleLbl="alignImgPlace1" presStyleIdx="3" presStyleCnt="5" custLinFactNeighborX="-60873" custLinFactNeighborY="4331"/>
      <dgm:spPr/>
    </dgm:pt>
    <dgm:pt modelId="{119D9C07-2A1C-4ACF-B4D2-1743BFA7C6A5}" type="pres">
      <dgm:prSet presAssocID="{73FBA414-2B64-4FDC-A813-F12C08AB72A4}" presName="ParentText" presStyleLbl="node1" presStyleIdx="3" presStyleCnt="6" custScaleX="305968">
        <dgm:presLayoutVars>
          <dgm:chMax val="1"/>
          <dgm:chPref val="1"/>
          <dgm:bulletEnabled val="1"/>
        </dgm:presLayoutVars>
      </dgm:prSet>
      <dgm:spPr/>
      <dgm:t>
        <a:bodyPr/>
        <a:lstStyle/>
        <a:p>
          <a:endParaRPr lang="en-US"/>
        </a:p>
      </dgm:t>
    </dgm:pt>
    <dgm:pt modelId="{F7AEFDC4-340F-4B4C-A370-075B18E101DA}" type="pres">
      <dgm:prSet presAssocID="{73FBA414-2B64-4FDC-A813-F12C08AB72A4}" presName="ChildText" presStyleLbl="revTx" presStyleIdx="3" presStyleCnt="5">
        <dgm:presLayoutVars>
          <dgm:chMax val="0"/>
          <dgm:chPref val="0"/>
          <dgm:bulletEnabled val="1"/>
        </dgm:presLayoutVars>
      </dgm:prSet>
      <dgm:spPr/>
    </dgm:pt>
    <dgm:pt modelId="{930D3F68-D7D9-4AEF-8A6E-7017DEAA6D69}" type="pres">
      <dgm:prSet presAssocID="{DDD08291-71BF-4775-BE1F-DC877C8703E2}" presName="sibTrans" presStyleCnt="0"/>
      <dgm:spPr/>
    </dgm:pt>
    <dgm:pt modelId="{FA205758-27B7-40ED-B2A1-4623824A41B6}" type="pres">
      <dgm:prSet presAssocID="{BDDB47C4-8F06-4E34-AC41-1BE613F3E153}" presName="composite" presStyleCnt="0"/>
      <dgm:spPr/>
    </dgm:pt>
    <dgm:pt modelId="{3BF55CA1-9506-437E-B076-E47AFF70A5D1}" type="pres">
      <dgm:prSet presAssocID="{BDDB47C4-8F06-4E34-AC41-1BE613F3E153}" presName="bentUpArrow1" presStyleLbl="alignImgPlace1" presStyleIdx="4" presStyleCnt="5" custLinFactNeighborX="-60873" custLinFactNeighborY="4331"/>
      <dgm:spPr/>
    </dgm:pt>
    <dgm:pt modelId="{7BC100B4-45EE-4614-9777-1FAB6701C804}" type="pres">
      <dgm:prSet presAssocID="{BDDB47C4-8F06-4E34-AC41-1BE613F3E153}" presName="ParentText" presStyleLbl="node1" presStyleIdx="4" presStyleCnt="6" custScaleX="305968">
        <dgm:presLayoutVars>
          <dgm:chMax val="1"/>
          <dgm:chPref val="1"/>
          <dgm:bulletEnabled val="1"/>
        </dgm:presLayoutVars>
      </dgm:prSet>
      <dgm:spPr/>
      <dgm:t>
        <a:bodyPr/>
        <a:lstStyle/>
        <a:p>
          <a:endParaRPr lang="en-US"/>
        </a:p>
      </dgm:t>
    </dgm:pt>
    <dgm:pt modelId="{90BC685C-5B04-4DAF-868A-C1827CAECAF0}" type="pres">
      <dgm:prSet presAssocID="{BDDB47C4-8F06-4E34-AC41-1BE613F3E153}" presName="ChildText" presStyleLbl="revTx" presStyleIdx="4" presStyleCnt="5">
        <dgm:presLayoutVars>
          <dgm:chMax val="0"/>
          <dgm:chPref val="0"/>
          <dgm:bulletEnabled val="1"/>
        </dgm:presLayoutVars>
      </dgm:prSet>
      <dgm:spPr/>
    </dgm:pt>
    <dgm:pt modelId="{3E4C3C80-F91D-4E63-A93C-BBC512A9F08D}" type="pres">
      <dgm:prSet presAssocID="{99F2283D-EE7A-4FFD-8355-8E374400EE2F}" presName="sibTrans" presStyleCnt="0"/>
      <dgm:spPr/>
    </dgm:pt>
    <dgm:pt modelId="{B39B68D9-3836-4154-B3DB-8CE60035358E}" type="pres">
      <dgm:prSet presAssocID="{6BA27EB1-C9BE-4248-85DE-C3E791E580E0}" presName="composite" presStyleCnt="0"/>
      <dgm:spPr/>
    </dgm:pt>
    <dgm:pt modelId="{726FE749-6B09-4F45-9F6D-D966405D84AD}" type="pres">
      <dgm:prSet presAssocID="{6BA27EB1-C9BE-4248-85DE-C3E791E580E0}" presName="ParentText" presStyleLbl="node1" presStyleIdx="5" presStyleCnt="6" custScaleX="305968">
        <dgm:presLayoutVars>
          <dgm:chMax val="1"/>
          <dgm:chPref val="1"/>
          <dgm:bulletEnabled val="1"/>
        </dgm:presLayoutVars>
      </dgm:prSet>
      <dgm:spPr/>
      <dgm:t>
        <a:bodyPr/>
        <a:lstStyle/>
        <a:p>
          <a:endParaRPr lang="en-US"/>
        </a:p>
      </dgm:t>
    </dgm:pt>
  </dgm:ptLst>
  <dgm:cxnLst>
    <dgm:cxn modelId="{CC434AE1-C56E-4273-9DF0-1E8D91DF0BDF}" srcId="{E9609AB2-0B29-4849-94D2-8EFBC9E40769}" destId="{EF6819F1-031D-48A2-AB04-0864D445CDE4}" srcOrd="0" destOrd="0" parTransId="{E50BFF0B-BDAD-4CA1-8582-8B73C2B26305}" sibTransId="{F17DDB90-F703-46C6-9EF4-5196115FE2BB}"/>
    <dgm:cxn modelId="{B4CE3B3E-88F5-476C-9DC7-DC7C14FE36CD}" srcId="{E9609AB2-0B29-4849-94D2-8EFBC9E40769}" destId="{48C84146-815A-4633-8EF2-A5ECD90F375C}" srcOrd="2" destOrd="0" parTransId="{B4FB6635-BE9A-48D4-B76A-6227F064D989}" sibTransId="{A8D489C4-E2D9-4051-ADBD-769DF2DB49B9}"/>
    <dgm:cxn modelId="{FEA05598-ABE7-4354-9102-155763C7B3F0}" type="presOf" srcId="{6BA27EB1-C9BE-4248-85DE-C3E791E580E0}" destId="{726FE749-6B09-4F45-9F6D-D966405D84AD}" srcOrd="0" destOrd="0" presId="urn:microsoft.com/office/officeart/2005/8/layout/StepDownProcess"/>
    <dgm:cxn modelId="{CA82F737-EEBF-43A0-9BAF-A6CC293E4130}" srcId="{E9609AB2-0B29-4849-94D2-8EFBC9E40769}" destId="{4DC21DFF-AC8B-47C8-8CD9-70C9D231701C}" srcOrd="1" destOrd="0" parTransId="{879D77DD-BF7C-4F00-8EB5-E7FF01B512D4}" sibTransId="{240928D0-55BE-4241-B7F4-7038675F79FD}"/>
    <dgm:cxn modelId="{561B5792-0164-4BFD-BEB0-BDC9DF113007}" type="presOf" srcId="{48C84146-815A-4633-8EF2-A5ECD90F375C}" destId="{FD571EEB-46BA-4EC3-A0CD-CB88CE5A678C}" srcOrd="0" destOrd="0" presId="urn:microsoft.com/office/officeart/2005/8/layout/StepDownProcess"/>
    <dgm:cxn modelId="{EBA9CA90-E47F-4A2E-AD1A-D4FAECF69B9B}" type="presOf" srcId="{73FBA414-2B64-4FDC-A813-F12C08AB72A4}" destId="{119D9C07-2A1C-4ACF-B4D2-1743BFA7C6A5}" srcOrd="0" destOrd="0" presId="urn:microsoft.com/office/officeart/2005/8/layout/StepDownProcess"/>
    <dgm:cxn modelId="{8123852B-22A4-437C-9E47-4A44DFD23899}" type="presOf" srcId="{BDDB47C4-8F06-4E34-AC41-1BE613F3E153}" destId="{7BC100B4-45EE-4614-9777-1FAB6701C804}" srcOrd="0" destOrd="0" presId="urn:microsoft.com/office/officeart/2005/8/layout/StepDownProcess"/>
    <dgm:cxn modelId="{CDD673F3-DA3B-45DC-AB6A-4BCE9CB4D857}" type="presOf" srcId="{4DC21DFF-AC8B-47C8-8CD9-70C9D231701C}" destId="{2A22A242-DE10-49E2-81A1-B20449B1655C}" srcOrd="0" destOrd="0" presId="urn:microsoft.com/office/officeart/2005/8/layout/StepDownProcess"/>
    <dgm:cxn modelId="{6110C3F2-712E-4DE5-8AA6-462169B42EAC}" type="presOf" srcId="{E9609AB2-0B29-4849-94D2-8EFBC9E40769}" destId="{8450B4CA-46E0-400F-8BF7-9E6C31344EF4}" srcOrd="0" destOrd="0" presId="urn:microsoft.com/office/officeart/2005/8/layout/StepDownProcess"/>
    <dgm:cxn modelId="{F942BE6D-4AD7-4B55-8221-D680AE5CC45B}" type="presOf" srcId="{EF6819F1-031D-48A2-AB04-0864D445CDE4}" destId="{DDCC5316-1511-47AD-AAF4-2184D095C289}" srcOrd="0" destOrd="0" presId="urn:microsoft.com/office/officeart/2005/8/layout/StepDownProcess"/>
    <dgm:cxn modelId="{5933B666-214D-4835-B983-D83450199932}" srcId="{E9609AB2-0B29-4849-94D2-8EFBC9E40769}" destId="{6BA27EB1-C9BE-4248-85DE-C3E791E580E0}" srcOrd="5" destOrd="0" parTransId="{1A75C345-84EC-42F6-AF82-C941F020EDB8}" sibTransId="{F62492D4-FD80-44AD-8603-62E149435F46}"/>
    <dgm:cxn modelId="{37D789D3-3EAF-4616-B6AC-FF144139E399}" srcId="{E9609AB2-0B29-4849-94D2-8EFBC9E40769}" destId="{BDDB47C4-8F06-4E34-AC41-1BE613F3E153}" srcOrd="4" destOrd="0" parTransId="{EC871053-20F8-42F5-8F16-6AFAB9A261DA}" sibTransId="{99F2283D-EE7A-4FFD-8355-8E374400EE2F}"/>
    <dgm:cxn modelId="{F97ED021-F76E-4855-AE72-4E867A239D7F}" srcId="{E9609AB2-0B29-4849-94D2-8EFBC9E40769}" destId="{73FBA414-2B64-4FDC-A813-F12C08AB72A4}" srcOrd="3" destOrd="0" parTransId="{47A24212-D22F-4B79-8B3A-A131D0A3C978}" sibTransId="{DDD08291-71BF-4775-BE1F-DC877C8703E2}"/>
    <dgm:cxn modelId="{6C462A6F-9976-418F-AB50-51E4C7D67753}" type="presParOf" srcId="{8450B4CA-46E0-400F-8BF7-9E6C31344EF4}" destId="{234D5856-4BD0-481D-973E-359389927466}" srcOrd="0" destOrd="0" presId="urn:microsoft.com/office/officeart/2005/8/layout/StepDownProcess"/>
    <dgm:cxn modelId="{155BDAF6-B41C-49D3-8BB2-AFDF27CE903C}" type="presParOf" srcId="{234D5856-4BD0-481D-973E-359389927466}" destId="{C0D4263A-B765-4142-837C-811ABDB7F25C}" srcOrd="0" destOrd="0" presId="urn:microsoft.com/office/officeart/2005/8/layout/StepDownProcess"/>
    <dgm:cxn modelId="{FC89B713-1874-4DC2-8D0B-D5D9316468A8}" type="presParOf" srcId="{234D5856-4BD0-481D-973E-359389927466}" destId="{DDCC5316-1511-47AD-AAF4-2184D095C289}" srcOrd="1" destOrd="0" presId="urn:microsoft.com/office/officeart/2005/8/layout/StepDownProcess"/>
    <dgm:cxn modelId="{1A8110D7-0438-49CF-9FBE-FFF048757BFB}" type="presParOf" srcId="{234D5856-4BD0-481D-973E-359389927466}" destId="{E30E4E87-6523-419D-857E-456D01603A20}" srcOrd="2" destOrd="0" presId="urn:microsoft.com/office/officeart/2005/8/layout/StepDownProcess"/>
    <dgm:cxn modelId="{608A54E9-64C6-46C5-A3B5-DAC9C5CEF73C}" type="presParOf" srcId="{8450B4CA-46E0-400F-8BF7-9E6C31344EF4}" destId="{5289F767-8F45-4CCC-81FA-C3B2421B08A2}" srcOrd="1" destOrd="0" presId="urn:microsoft.com/office/officeart/2005/8/layout/StepDownProcess"/>
    <dgm:cxn modelId="{55592AB4-8484-418F-91E0-0DB26CB13C82}" type="presParOf" srcId="{8450B4CA-46E0-400F-8BF7-9E6C31344EF4}" destId="{9C77AD19-3771-4B9D-9B55-47CE58548EFD}" srcOrd="2" destOrd="0" presId="urn:microsoft.com/office/officeart/2005/8/layout/StepDownProcess"/>
    <dgm:cxn modelId="{8DB3C73F-47B6-4A19-A7D8-E3D815923AC3}" type="presParOf" srcId="{9C77AD19-3771-4B9D-9B55-47CE58548EFD}" destId="{A469E3D7-8ABC-4E19-B775-082C92498D2D}" srcOrd="0" destOrd="0" presId="urn:microsoft.com/office/officeart/2005/8/layout/StepDownProcess"/>
    <dgm:cxn modelId="{CB799C26-40FB-4E71-8DB4-F01FD2802DBA}" type="presParOf" srcId="{9C77AD19-3771-4B9D-9B55-47CE58548EFD}" destId="{2A22A242-DE10-49E2-81A1-B20449B1655C}" srcOrd="1" destOrd="0" presId="urn:microsoft.com/office/officeart/2005/8/layout/StepDownProcess"/>
    <dgm:cxn modelId="{F76D6721-9B71-4448-9973-67A9E3A795FB}" type="presParOf" srcId="{9C77AD19-3771-4B9D-9B55-47CE58548EFD}" destId="{43E3C2A0-741E-49F3-AC3F-1534FA7A30B8}" srcOrd="2" destOrd="0" presId="urn:microsoft.com/office/officeart/2005/8/layout/StepDownProcess"/>
    <dgm:cxn modelId="{F4EAEFAF-4EAC-4593-BC6E-8E8A904D6845}" type="presParOf" srcId="{8450B4CA-46E0-400F-8BF7-9E6C31344EF4}" destId="{801E4D30-024A-46C1-B961-50F9D63BB05F}" srcOrd="3" destOrd="0" presId="urn:microsoft.com/office/officeart/2005/8/layout/StepDownProcess"/>
    <dgm:cxn modelId="{3FFA3D0A-A373-4E54-A9CA-93C0879D0CFE}" type="presParOf" srcId="{8450B4CA-46E0-400F-8BF7-9E6C31344EF4}" destId="{2B1B3FDE-08FD-47A8-BAA2-454395C211D5}" srcOrd="4" destOrd="0" presId="urn:microsoft.com/office/officeart/2005/8/layout/StepDownProcess"/>
    <dgm:cxn modelId="{93F875B4-2604-4E21-9278-8D736D207244}" type="presParOf" srcId="{2B1B3FDE-08FD-47A8-BAA2-454395C211D5}" destId="{7B5D60E1-0885-4013-9F5A-0780E130DF4C}" srcOrd="0" destOrd="0" presId="urn:microsoft.com/office/officeart/2005/8/layout/StepDownProcess"/>
    <dgm:cxn modelId="{E6E692F4-3CA2-4ED0-806C-9E080623D328}" type="presParOf" srcId="{2B1B3FDE-08FD-47A8-BAA2-454395C211D5}" destId="{FD571EEB-46BA-4EC3-A0CD-CB88CE5A678C}" srcOrd="1" destOrd="0" presId="urn:microsoft.com/office/officeart/2005/8/layout/StepDownProcess"/>
    <dgm:cxn modelId="{FBE0F73A-25B1-4C7E-91D0-8F5E84005694}" type="presParOf" srcId="{2B1B3FDE-08FD-47A8-BAA2-454395C211D5}" destId="{23F2BC46-3449-4892-B5E0-5682901B332D}" srcOrd="2" destOrd="0" presId="urn:microsoft.com/office/officeart/2005/8/layout/StepDownProcess"/>
    <dgm:cxn modelId="{28E6571E-71A2-44E9-BC46-D1CB94CB1E86}" type="presParOf" srcId="{8450B4CA-46E0-400F-8BF7-9E6C31344EF4}" destId="{E5309B91-76FA-4A3C-9083-8E270A073A83}" srcOrd="5" destOrd="0" presId="urn:microsoft.com/office/officeart/2005/8/layout/StepDownProcess"/>
    <dgm:cxn modelId="{0170AB71-576F-46B7-8493-A5071A2C46C7}" type="presParOf" srcId="{8450B4CA-46E0-400F-8BF7-9E6C31344EF4}" destId="{B941D98C-26DD-472B-86DF-A0162A815E0D}" srcOrd="6" destOrd="0" presId="urn:microsoft.com/office/officeart/2005/8/layout/StepDownProcess"/>
    <dgm:cxn modelId="{482F63D6-3881-4764-BCD6-72BEAD2151F6}" type="presParOf" srcId="{B941D98C-26DD-472B-86DF-A0162A815E0D}" destId="{D05B5024-12AF-4851-B6A3-0725395DA0A4}" srcOrd="0" destOrd="0" presId="urn:microsoft.com/office/officeart/2005/8/layout/StepDownProcess"/>
    <dgm:cxn modelId="{AE1F6233-1AFC-4F82-83D7-612C5B27DD4A}" type="presParOf" srcId="{B941D98C-26DD-472B-86DF-A0162A815E0D}" destId="{119D9C07-2A1C-4ACF-B4D2-1743BFA7C6A5}" srcOrd="1" destOrd="0" presId="urn:microsoft.com/office/officeart/2005/8/layout/StepDownProcess"/>
    <dgm:cxn modelId="{B27B4013-051D-43C8-AE35-4AA68BF4C015}" type="presParOf" srcId="{B941D98C-26DD-472B-86DF-A0162A815E0D}" destId="{F7AEFDC4-340F-4B4C-A370-075B18E101DA}" srcOrd="2" destOrd="0" presId="urn:microsoft.com/office/officeart/2005/8/layout/StepDownProcess"/>
    <dgm:cxn modelId="{EDFCE289-5877-4FB1-8B24-488D3C35DE94}" type="presParOf" srcId="{8450B4CA-46E0-400F-8BF7-9E6C31344EF4}" destId="{930D3F68-D7D9-4AEF-8A6E-7017DEAA6D69}" srcOrd="7" destOrd="0" presId="urn:microsoft.com/office/officeart/2005/8/layout/StepDownProcess"/>
    <dgm:cxn modelId="{5A91D6CA-5ABF-4AF4-8831-CDD698632C41}" type="presParOf" srcId="{8450B4CA-46E0-400F-8BF7-9E6C31344EF4}" destId="{FA205758-27B7-40ED-B2A1-4623824A41B6}" srcOrd="8" destOrd="0" presId="urn:microsoft.com/office/officeart/2005/8/layout/StepDownProcess"/>
    <dgm:cxn modelId="{4ADDFCA5-2DD2-4530-88EE-F3FB863B71B8}" type="presParOf" srcId="{FA205758-27B7-40ED-B2A1-4623824A41B6}" destId="{3BF55CA1-9506-437E-B076-E47AFF70A5D1}" srcOrd="0" destOrd="0" presId="urn:microsoft.com/office/officeart/2005/8/layout/StepDownProcess"/>
    <dgm:cxn modelId="{EAC8A86E-78A2-468F-ACD3-EE09BBA89F88}" type="presParOf" srcId="{FA205758-27B7-40ED-B2A1-4623824A41B6}" destId="{7BC100B4-45EE-4614-9777-1FAB6701C804}" srcOrd="1" destOrd="0" presId="urn:microsoft.com/office/officeart/2005/8/layout/StepDownProcess"/>
    <dgm:cxn modelId="{79FC7014-2E8A-4EA3-A017-48058B0A5786}" type="presParOf" srcId="{FA205758-27B7-40ED-B2A1-4623824A41B6}" destId="{90BC685C-5B04-4DAF-868A-C1827CAECAF0}" srcOrd="2" destOrd="0" presId="urn:microsoft.com/office/officeart/2005/8/layout/StepDownProcess"/>
    <dgm:cxn modelId="{70A1A0B8-351E-4732-9897-C88F2F2119B5}" type="presParOf" srcId="{8450B4CA-46E0-400F-8BF7-9E6C31344EF4}" destId="{3E4C3C80-F91D-4E63-A93C-BBC512A9F08D}" srcOrd="9" destOrd="0" presId="urn:microsoft.com/office/officeart/2005/8/layout/StepDownProcess"/>
    <dgm:cxn modelId="{0B078A55-0074-4004-8B29-7B17B20ABA64}" type="presParOf" srcId="{8450B4CA-46E0-400F-8BF7-9E6C31344EF4}" destId="{B39B68D9-3836-4154-B3DB-8CE60035358E}" srcOrd="10" destOrd="0" presId="urn:microsoft.com/office/officeart/2005/8/layout/StepDownProcess"/>
    <dgm:cxn modelId="{BC5D5748-2F71-44B3-88B6-67DAA4205BE6}" type="presParOf" srcId="{B39B68D9-3836-4154-B3DB-8CE60035358E}" destId="{726FE749-6B09-4F45-9F6D-D966405D84AD}"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4263A-B765-4142-837C-811ABDB7F25C}">
      <dsp:nvSpPr>
        <dsp:cNvPr id="0" name=""/>
        <dsp:cNvSpPr/>
      </dsp:nvSpPr>
      <dsp:spPr>
        <a:xfrm rot="5400000">
          <a:off x="829158" y="1018103"/>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CC5316-1511-47AD-AAF4-2184D095C289}">
      <dsp:nvSpPr>
        <dsp:cNvPr id="0" name=""/>
        <dsp:cNvSpPr/>
      </dsp:nvSpPr>
      <dsp:spPr>
        <a:xfrm>
          <a:off x="690" y="351869"/>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Define the Classes</a:t>
          </a:r>
          <a:endParaRPr lang="en-US" sz="2700" kern="1200" dirty="0"/>
        </a:p>
      </dsp:txBody>
      <dsp:txXfrm>
        <a:off x="33967" y="385146"/>
        <a:ext cx="2912679" cy="615009"/>
      </dsp:txXfrm>
    </dsp:sp>
    <dsp:sp modelId="{E30E4E87-6523-419D-857E-456D01603A20}">
      <dsp:nvSpPr>
        <dsp:cNvPr id="0" name=""/>
        <dsp:cNvSpPr/>
      </dsp:nvSpPr>
      <dsp:spPr>
        <a:xfrm>
          <a:off x="1977160" y="416872"/>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A469E3D7-8ABC-4E19-B775-082C92498D2D}">
      <dsp:nvSpPr>
        <dsp:cNvPr id="0" name=""/>
        <dsp:cNvSpPr/>
      </dsp:nvSpPr>
      <dsp:spPr>
        <a:xfrm rot="5400000">
          <a:off x="2185879" y="1783724"/>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22A242-DE10-49E2-81A1-B20449B1655C}">
      <dsp:nvSpPr>
        <dsp:cNvPr id="0" name=""/>
        <dsp:cNvSpPr/>
      </dsp:nvSpPr>
      <dsp:spPr>
        <a:xfrm>
          <a:off x="1430722" y="1117490"/>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Create Dataset </a:t>
          </a:r>
          <a:endParaRPr lang="en-US" sz="2700" kern="1200" dirty="0"/>
        </a:p>
      </dsp:txBody>
      <dsp:txXfrm>
        <a:off x="1463999" y="1150767"/>
        <a:ext cx="2912679" cy="615009"/>
      </dsp:txXfrm>
    </dsp:sp>
    <dsp:sp modelId="{43E3C2A0-741E-49F3-AC3F-1534FA7A30B8}">
      <dsp:nvSpPr>
        <dsp:cNvPr id="0" name=""/>
        <dsp:cNvSpPr/>
      </dsp:nvSpPr>
      <dsp:spPr>
        <a:xfrm>
          <a:off x="3407192" y="1182493"/>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7B5D60E1-0885-4013-9F5A-0780E130DF4C}">
      <dsp:nvSpPr>
        <dsp:cNvPr id="0" name=""/>
        <dsp:cNvSpPr/>
      </dsp:nvSpPr>
      <dsp:spPr>
        <a:xfrm rot="5400000">
          <a:off x="3615911" y="2549345"/>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571EEB-46BA-4EC3-A0CD-CB88CE5A678C}">
      <dsp:nvSpPr>
        <dsp:cNvPr id="0" name=""/>
        <dsp:cNvSpPr/>
      </dsp:nvSpPr>
      <dsp:spPr>
        <a:xfrm>
          <a:off x="2860754" y="1883111"/>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Preprocess</a:t>
          </a:r>
          <a:endParaRPr lang="en-US" sz="2700" kern="1200" dirty="0"/>
        </a:p>
      </dsp:txBody>
      <dsp:txXfrm>
        <a:off x="2894031" y="1916388"/>
        <a:ext cx="2912679" cy="615009"/>
      </dsp:txXfrm>
    </dsp:sp>
    <dsp:sp modelId="{23F2BC46-3449-4892-B5E0-5682901B332D}">
      <dsp:nvSpPr>
        <dsp:cNvPr id="0" name=""/>
        <dsp:cNvSpPr/>
      </dsp:nvSpPr>
      <dsp:spPr>
        <a:xfrm>
          <a:off x="4837224" y="1948113"/>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D05B5024-12AF-4851-B6A3-0725395DA0A4}">
      <dsp:nvSpPr>
        <dsp:cNvPr id="0" name=""/>
        <dsp:cNvSpPr/>
      </dsp:nvSpPr>
      <dsp:spPr>
        <a:xfrm rot="5400000">
          <a:off x="5045943" y="3314965"/>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9D9C07-2A1C-4ACF-B4D2-1743BFA7C6A5}">
      <dsp:nvSpPr>
        <dsp:cNvPr id="0" name=""/>
        <dsp:cNvSpPr/>
      </dsp:nvSpPr>
      <dsp:spPr>
        <a:xfrm>
          <a:off x="4290786" y="2648732"/>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Create Model</a:t>
          </a:r>
          <a:endParaRPr lang="en-US" sz="2700" kern="1200" dirty="0"/>
        </a:p>
      </dsp:txBody>
      <dsp:txXfrm>
        <a:off x="4324063" y="2682009"/>
        <a:ext cx="2912679" cy="615009"/>
      </dsp:txXfrm>
    </dsp:sp>
    <dsp:sp modelId="{F7AEFDC4-340F-4B4C-A370-075B18E101DA}">
      <dsp:nvSpPr>
        <dsp:cNvPr id="0" name=""/>
        <dsp:cNvSpPr/>
      </dsp:nvSpPr>
      <dsp:spPr>
        <a:xfrm>
          <a:off x="6267256" y="2713734"/>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3BF55CA1-9506-437E-B076-E47AFF70A5D1}">
      <dsp:nvSpPr>
        <dsp:cNvPr id="0" name=""/>
        <dsp:cNvSpPr/>
      </dsp:nvSpPr>
      <dsp:spPr>
        <a:xfrm rot="5400000">
          <a:off x="6475974" y="4080586"/>
          <a:ext cx="578413" cy="658503"/>
        </a:xfrm>
        <a:prstGeom prst="bentUpArrow">
          <a:avLst>
            <a:gd name="adj1" fmla="val 32840"/>
            <a:gd name="adj2" fmla="val 25000"/>
            <a:gd name="adj3" fmla="val 35780"/>
          </a:avLst>
        </a:prstGeom>
        <a:solidFill>
          <a:schemeClr val="accent5">
            <a:tint val="40000"/>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100B4-45EE-4614-9777-1FAB6701C804}">
      <dsp:nvSpPr>
        <dsp:cNvPr id="0" name=""/>
        <dsp:cNvSpPr/>
      </dsp:nvSpPr>
      <dsp:spPr>
        <a:xfrm>
          <a:off x="5720818" y="3414352"/>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Train Model</a:t>
          </a:r>
          <a:endParaRPr lang="en-US" sz="2700" kern="1200" dirty="0"/>
        </a:p>
      </dsp:txBody>
      <dsp:txXfrm>
        <a:off x="5754095" y="3447629"/>
        <a:ext cx="2912679" cy="615009"/>
      </dsp:txXfrm>
    </dsp:sp>
    <dsp:sp modelId="{90BC685C-5B04-4DAF-868A-C1827CAECAF0}">
      <dsp:nvSpPr>
        <dsp:cNvPr id="0" name=""/>
        <dsp:cNvSpPr/>
      </dsp:nvSpPr>
      <dsp:spPr>
        <a:xfrm>
          <a:off x="7697288" y="3479355"/>
          <a:ext cx="708181" cy="550869"/>
        </a:xfrm>
        <a:prstGeom prst="rect">
          <a:avLst/>
        </a:prstGeom>
        <a:noFill/>
        <a:ln>
          <a:noFill/>
        </a:ln>
        <a:effectLst/>
      </dsp:spPr>
      <dsp:style>
        <a:lnRef idx="0">
          <a:scrgbClr r="0" g="0" b="0"/>
        </a:lnRef>
        <a:fillRef idx="0">
          <a:scrgbClr r="0" g="0" b="0"/>
        </a:fillRef>
        <a:effectRef idx="0">
          <a:scrgbClr r="0" g="0" b="0"/>
        </a:effectRef>
        <a:fontRef idx="minor"/>
      </dsp:style>
    </dsp:sp>
    <dsp:sp modelId="{726FE749-6B09-4F45-9F6D-D966405D84AD}">
      <dsp:nvSpPr>
        <dsp:cNvPr id="0" name=""/>
        <dsp:cNvSpPr/>
      </dsp:nvSpPr>
      <dsp:spPr>
        <a:xfrm>
          <a:off x="7150850" y="4179973"/>
          <a:ext cx="2979233" cy="681563"/>
        </a:xfrm>
        <a:prstGeom prst="roundRect">
          <a:avLst>
            <a:gd name="adj" fmla="val 16670"/>
          </a:avLst>
        </a:prstGeom>
        <a:solidFill>
          <a:schemeClr val="lt1">
            <a:hueOff val="0"/>
            <a:satOff val="0"/>
            <a:lumOff val="0"/>
            <a:alphaOff val="0"/>
          </a:schemeClr>
        </a:solidFill>
        <a:ln w="22225"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Test Model</a:t>
          </a:r>
          <a:endParaRPr lang="en-US" sz="2700" kern="1200" dirty="0"/>
        </a:p>
      </dsp:txBody>
      <dsp:txXfrm>
        <a:off x="7184127" y="4213250"/>
        <a:ext cx="2912679" cy="61500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2/9/2022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2/9/2022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23232"/>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81192" y="1524000"/>
            <a:ext cx="11029615" cy="4451350"/>
          </a:xfrm>
        </p:spPr>
        <p:txBody>
          <a:bodyPr>
            <a:normAutofit/>
          </a:bodyPr>
          <a:lstStyle>
            <a:lvl1pPr>
              <a:defRPr sz="2000"/>
            </a:lvl1pPr>
            <a:lvl2pPr>
              <a:defRPr sz="1800"/>
            </a:lvl2pPr>
            <a:lvl3pPr>
              <a:defRPr sz="1600"/>
            </a:lvl3pPr>
            <a:lvl4pPr>
              <a:defRPr sz="1400"/>
            </a:lvl4pPr>
            <a:lvl5pPr>
              <a:defRPr sz="1400"/>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2/9/2022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2/9/2022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smtClean="0"/>
              <a:t>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2/9/2022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2/9/2022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4.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6.wmf"/></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smtClean="0"/>
              <a:t>Classification and regression Using Supervised Learning</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smtClean="0"/>
              <a:t>Artificial Intelligence with python</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a:xfrm>
            <a:off x="581192" y="1524000"/>
            <a:ext cx="11029615" cy="4801644"/>
          </a:xfrm>
        </p:spPr>
        <p:txBody>
          <a:bodyPr>
            <a:normAutofit/>
          </a:bodyPr>
          <a:lstStyle/>
          <a:p>
            <a:r>
              <a:rPr lang="en-US" sz="2800" dirty="0" smtClean="0"/>
              <a:t>The process </a:t>
            </a:r>
            <a:r>
              <a:rPr lang="en-US" sz="2800" dirty="0"/>
              <a:t>of building a machine learning model that </a:t>
            </a:r>
            <a:r>
              <a:rPr lang="en-US" sz="2800" dirty="0" smtClean="0"/>
              <a:t>learns from labeled </a:t>
            </a:r>
            <a:r>
              <a:rPr lang="en-US" sz="2800" dirty="0"/>
              <a:t>training </a:t>
            </a:r>
            <a:r>
              <a:rPr lang="en-US" sz="2800" dirty="0" smtClean="0"/>
              <a:t>data </a:t>
            </a:r>
          </a:p>
          <a:p>
            <a:pPr lvl="1"/>
            <a:r>
              <a:rPr lang="en-US" sz="2400" dirty="0" smtClean="0"/>
              <a:t>Example: Income prediction system which is based </a:t>
            </a:r>
            <a:r>
              <a:rPr lang="en-US" sz="2400" dirty="0"/>
              <a:t>on various parameters </a:t>
            </a:r>
            <a:r>
              <a:rPr lang="en-US" sz="2400" dirty="0" smtClean="0"/>
              <a:t>i.e. </a:t>
            </a:r>
            <a:r>
              <a:rPr lang="en-US" sz="2400" dirty="0"/>
              <a:t>age</a:t>
            </a:r>
            <a:r>
              <a:rPr lang="en-US" sz="2400" dirty="0" smtClean="0"/>
              <a:t>, education</a:t>
            </a:r>
            <a:r>
              <a:rPr lang="en-US" sz="2400" dirty="0"/>
              <a:t>, location, and so on. </a:t>
            </a:r>
            <a:endParaRPr lang="en-US" sz="2400" dirty="0" smtClean="0"/>
          </a:p>
          <a:p>
            <a:pPr lvl="1"/>
            <a:r>
              <a:rPr lang="en-US" sz="2400" dirty="0" smtClean="0"/>
              <a:t>We </a:t>
            </a:r>
            <a:r>
              <a:rPr lang="en-US" sz="2400" dirty="0"/>
              <a:t>need to create a database of people with </a:t>
            </a:r>
            <a:r>
              <a:rPr lang="en-US" sz="2400" dirty="0" smtClean="0"/>
              <a:t>all the </a:t>
            </a:r>
            <a:r>
              <a:rPr lang="en-US" sz="2400" dirty="0"/>
              <a:t>necessary details and label </a:t>
            </a:r>
            <a:r>
              <a:rPr lang="en-US" sz="2400" dirty="0" smtClean="0"/>
              <a:t>it </a:t>
            </a:r>
          </a:p>
          <a:p>
            <a:pPr lvl="1"/>
            <a:r>
              <a:rPr lang="en-US" sz="2400" dirty="0" err="1" smtClean="0"/>
              <a:t>Lebelling</a:t>
            </a:r>
            <a:r>
              <a:rPr lang="en-US" sz="2400" dirty="0" smtClean="0"/>
              <a:t>: We tell </a:t>
            </a:r>
            <a:r>
              <a:rPr lang="en-US" sz="2400" dirty="0"/>
              <a:t>our algorithm </a:t>
            </a:r>
            <a:r>
              <a:rPr lang="en-US" sz="2400" dirty="0" smtClean="0"/>
              <a:t>what parameters </a:t>
            </a:r>
            <a:r>
              <a:rPr lang="en-US" sz="2400" dirty="0"/>
              <a:t>correspond to what income. </a:t>
            </a:r>
            <a:endParaRPr lang="en-US" sz="2400" dirty="0" smtClean="0"/>
          </a:p>
          <a:p>
            <a:pPr lvl="1"/>
            <a:r>
              <a:rPr lang="en-US" sz="2400" dirty="0" smtClean="0"/>
              <a:t>Based </a:t>
            </a:r>
            <a:r>
              <a:rPr lang="en-US" sz="2400" dirty="0"/>
              <a:t>on this mapping, the algorithm will </a:t>
            </a:r>
            <a:r>
              <a:rPr lang="en-US" sz="2400" dirty="0" smtClean="0"/>
              <a:t>learn how </a:t>
            </a:r>
            <a:r>
              <a:rPr lang="en-US" sz="2400" dirty="0"/>
              <a:t>to calculate the income of a person using the parameters provided to </a:t>
            </a:r>
            <a:r>
              <a:rPr lang="en-US" sz="2400" dirty="0" smtClean="0"/>
              <a:t>it </a:t>
            </a:r>
            <a:r>
              <a:rPr lang="en-US" sz="2400" dirty="0"/>
              <a:t/>
            </a:r>
            <a:br>
              <a:rPr lang="en-US" sz="2400" dirty="0"/>
            </a:br>
            <a:endParaRPr lang="en-US" sz="2400" dirty="0"/>
          </a:p>
        </p:txBody>
      </p:sp>
    </p:spTree>
    <p:extLst>
      <p:ext uri="{BB962C8B-B14F-4D97-AF65-F5344CB8AC3E}">
        <p14:creationId xmlns:p14="http://schemas.microsoft.com/office/powerpoint/2010/main" val="3135302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Iris flower dataset</a:t>
            </a:r>
            <a:endParaRPr lang="en-US" dirty="0"/>
          </a:p>
        </p:txBody>
      </p:sp>
      <p:pic>
        <p:nvPicPr>
          <p:cNvPr id="4" name="Content Placeholder 3"/>
          <p:cNvPicPr>
            <a:picLocks noGrp="1" noChangeAspect="1"/>
          </p:cNvPicPr>
          <p:nvPr>
            <p:ph idx="1"/>
          </p:nvPr>
        </p:nvPicPr>
        <p:blipFill>
          <a:blip r:embed="rId2"/>
          <a:stretch>
            <a:fillRect/>
          </a:stretch>
        </p:blipFill>
        <p:spPr>
          <a:xfrm>
            <a:off x="394831" y="1425388"/>
            <a:ext cx="12149612" cy="5432612"/>
          </a:xfrm>
          <a:prstGeom prst="rect">
            <a:avLst/>
          </a:prstGeom>
        </p:spPr>
      </p:pic>
    </p:spTree>
    <p:extLst>
      <p:ext uri="{BB962C8B-B14F-4D97-AF65-F5344CB8AC3E}">
        <p14:creationId xmlns:p14="http://schemas.microsoft.com/office/powerpoint/2010/main" val="56259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 iris flower dataset</a:t>
            </a:r>
            <a:endParaRPr lang="en-US" dirty="0"/>
          </a:p>
        </p:txBody>
      </p:sp>
      <p:pic>
        <p:nvPicPr>
          <p:cNvPr id="4" name="Content Placeholder 3"/>
          <p:cNvPicPr>
            <a:picLocks noGrp="1" noChangeAspect="1"/>
          </p:cNvPicPr>
          <p:nvPr>
            <p:ph idx="1"/>
          </p:nvPr>
        </p:nvPicPr>
        <p:blipFill rotWithShape="1">
          <a:blip r:embed="rId2"/>
          <a:srcRect l="7401" t="22032"/>
          <a:stretch/>
        </p:blipFill>
        <p:spPr>
          <a:xfrm>
            <a:off x="688931" y="1528176"/>
            <a:ext cx="11311003" cy="5359046"/>
          </a:xfrm>
          <a:prstGeom prst="rect">
            <a:avLst/>
          </a:prstGeom>
        </p:spPr>
      </p:pic>
    </p:spTree>
    <p:extLst>
      <p:ext uri="{BB962C8B-B14F-4D97-AF65-F5344CB8AC3E}">
        <p14:creationId xmlns:p14="http://schemas.microsoft.com/office/powerpoint/2010/main" val="4280928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pic>
        <p:nvPicPr>
          <p:cNvPr id="4" name="Content Placeholder 3"/>
          <p:cNvPicPr>
            <a:picLocks noGrp="1" noChangeAspect="1"/>
          </p:cNvPicPr>
          <p:nvPr>
            <p:ph idx="1"/>
          </p:nvPr>
        </p:nvPicPr>
        <p:blipFill rotWithShape="1">
          <a:blip r:embed="rId2"/>
          <a:srcRect l="7573" t="16873" r="8121" b="12573"/>
          <a:stretch/>
        </p:blipFill>
        <p:spPr>
          <a:xfrm>
            <a:off x="581192" y="1515649"/>
            <a:ext cx="11029616" cy="5192214"/>
          </a:xfrm>
          <a:prstGeom prst="rect">
            <a:avLst/>
          </a:prstGeom>
        </p:spPr>
      </p:pic>
    </p:spTree>
    <p:extLst>
      <p:ext uri="{BB962C8B-B14F-4D97-AF65-F5344CB8AC3E}">
        <p14:creationId xmlns:p14="http://schemas.microsoft.com/office/powerpoint/2010/main" val="2232682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a:xfrm>
            <a:off x="581193" y="1524000"/>
            <a:ext cx="8249655" cy="5004816"/>
          </a:xfrm>
        </p:spPr>
        <p:txBody>
          <a:bodyPr>
            <a:normAutofit lnSpcReduction="10000"/>
          </a:bodyPr>
          <a:lstStyle/>
          <a:p>
            <a:r>
              <a:rPr lang="en-US" dirty="0" smtClean="0"/>
              <a:t>In classification we group </a:t>
            </a:r>
            <a:r>
              <a:rPr lang="en-US" dirty="0"/>
              <a:t>data into </a:t>
            </a:r>
            <a:r>
              <a:rPr lang="en-US" dirty="0" smtClean="0"/>
              <a:t>already decided </a:t>
            </a:r>
            <a:r>
              <a:rPr lang="en-US" dirty="0"/>
              <a:t>number of </a:t>
            </a:r>
            <a:r>
              <a:rPr lang="en-US" dirty="0" smtClean="0"/>
              <a:t>classes</a:t>
            </a:r>
          </a:p>
          <a:p>
            <a:r>
              <a:rPr lang="en-US" dirty="0" smtClean="0"/>
              <a:t>We </a:t>
            </a:r>
            <a:r>
              <a:rPr lang="en-US" dirty="0"/>
              <a:t>build the classification model based on the training </a:t>
            </a:r>
            <a:r>
              <a:rPr lang="en-US" dirty="0" smtClean="0"/>
              <a:t>dataset containing </a:t>
            </a:r>
            <a:r>
              <a:rPr lang="en-US" dirty="0"/>
              <a:t>data points and the corresponding </a:t>
            </a:r>
            <a:r>
              <a:rPr lang="en-US" dirty="0" smtClean="0"/>
              <a:t>labels</a:t>
            </a:r>
          </a:p>
          <a:p>
            <a:pPr lvl="1"/>
            <a:r>
              <a:rPr lang="en-US" dirty="0" smtClean="0"/>
              <a:t>Let we </a:t>
            </a:r>
            <a:r>
              <a:rPr lang="en-US" dirty="0"/>
              <a:t>want </a:t>
            </a:r>
            <a:r>
              <a:rPr lang="en-US" dirty="0" smtClean="0"/>
              <a:t>to check </a:t>
            </a:r>
            <a:r>
              <a:rPr lang="en-US" dirty="0"/>
              <a:t>whether the given image contains a person's face or not. </a:t>
            </a:r>
            <a:endParaRPr lang="en-US" dirty="0" smtClean="0"/>
          </a:p>
          <a:p>
            <a:pPr lvl="1"/>
            <a:r>
              <a:rPr lang="en-US" dirty="0" smtClean="0"/>
              <a:t>Build </a:t>
            </a:r>
            <a:r>
              <a:rPr lang="en-US" dirty="0"/>
              <a:t>a </a:t>
            </a:r>
            <a:r>
              <a:rPr lang="en-US" dirty="0" smtClean="0"/>
              <a:t>training dataset </a:t>
            </a:r>
            <a:r>
              <a:rPr lang="en-US" dirty="0"/>
              <a:t>containing </a:t>
            </a:r>
            <a:r>
              <a:rPr lang="en-US" dirty="0" smtClean="0"/>
              <a:t>images of face </a:t>
            </a:r>
            <a:r>
              <a:rPr lang="en-US" dirty="0"/>
              <a:t>and </a:t>
            </a:r>
            <a:r>
              <a:rPr lang="en-US" dirty="0" smtClean="0"/>
              <a:t>no-face </a:t>
            </a:r>
          </a:p>
          <a:p>
            <a:pPr lvl="1"/>
            <a:r>
              <a:rPr lang="en-US" dirty="0" smtClean="0"/>
              <a:t>Train </a:t>
            </a:r>
            <a:r>
              <a:rPr lang="en-US" dirty="0"/>
              <a:t>the model based on the training </a:t>
            </a:r>
            <a:r>
              <a:rPr lang="en-US" dirty="0" smtClean="0"/>
              <a:t>samples </a:t>
            </a:r>
          </a:p>
          <a:p>
            <a:pPr lvl="1"/>
            <a:r>
              <a:rPr lang="en-US" dirty="0" smtClean="0"/>
              <a:t>The </a:t>
            </a:r>
            <a:r>
              <a:rPr lang="en-US" dirty="0"/>
              <a:t>trained model is then used </a:t>
            </a:r>
            <a:r>
              <a:rPr lang="en-US" dirty="0" smtClean="0"/>
              <a:t>for inference</a:t>
            </a:r>
          </a:p>
          <a:p>
            <a:r>
              <a:rPr lang="en-US" dirty="0" smtClean="0"/>
              <a:t>Classification </a:t>
            </a:r>
            <a:r>
              <a:rPr lang="en-US" dirty="0"/>
              <a:t>is used </a:t>
            </a:r>
            <a:r>
              <a:rPr lang="en-US" dirty="0" smtClean="0"/>
              <a:t>extensively in </a:t>
            </a:r>
            <a:r>
              <a:rPr lang="en-US" dirty="0"/>
              <a:t>face recognition, spam identification, recommendation engines, and so on. </a:t>
            </a:r>
            <a:endParaRPr lang="en-US" dirty="0" smtClean="0"/>
          </a:p>
          <a:p>
            <a:r>
              <a:rPr lang="en-US" b="1" dirty="0" smtClean="0">
                <a:solidFill>
                  <a:srgbClr val="0070C0"/>
                </a:solidFill>
              </a:rPr>
              <a:t>The algorithms </a:t>
            </a:r>
            <a:r>
              <a:rPr lang="en-US" b="1" dirty="0">
                <a:solidFill>
                  <a:srgbClr val="0070C0"/>
                </a:solidFill>
              </a:rPr>
              <a:t>for data classification will </a:t>
            </a:r>
            <a:r>
              <a:rPr lang="en-US" b="1" dirty="0" smtClean="0">
                <a:solidFill>
                  <a:srgbClr val="0070C0"/>
                </a:solidFill>
              </a:rPr>
              <a:t>find the </a:t>
            </a:r>
            <a:r>
              <a:rPr lang="en-US" b="1" dirty="0">
                <a:solidFill>
                  <a:srgbClr val="0070C0"/>
                </a:solidFill>
              </a:rPr>
              <a:t>right criteria to separate the </a:t>
            </a:r>
            <a:r>
              <a:rPr lang="en-US" b="1" dirty="0" smtClean="0">
                <a:solidFill>
                  <a:srgbClr val="0070C0"/>
                </a:solidFill>
              </a:rPr>
              <a:t>given data </a:t>
            </a:r>
            <a:r>
              <a:rPr lang="en-US" b="1" dirty="0">
                <a:solidFill>
                  <a:srgbClr val="0070C0"/>
                </a:solidFill>
              </a:rPr>
              <a:t>into the given number of classes</a:t>
            </a:r>
            <a:r>
              <a:rPr lang="en-US" dirty="0"/>
              <a:t> </a:t>
            </a:r>
            <a:br>
              <a:rPr lang="en-US" dirty="0"/>
            </a:br>
            <a:endParaRPr lang="en-US" dirty="0"/>
          </a:p>
        </p:txBody>
      </p:sp>
      <p:pic>
        <p:nvPicPr>
          <p:cNvPr id="4" name="Picture 3"/>
          <p:cNvPicPr>
            <a:picLocks noChangeAspect="1"/>
          </p:cNvPicPr>
          <p:nvPr/>
        </p:nvPicPr>
        <p:blipFill>
          <a:blip r:embed="rId2"/>
          <a:stretch>
            <a:fillRect/>
          </a:stretch>
        </p:blipFill>
        <p:spPr>
          <a:xfrm>
            <a:off x="8570518" y="1727676"/>
            <a:ext cx="3491760" cy="2095056"/>
          </a:xfrm>
          <a:prstGeom prst="rect">
            <a:avLst/>
          </a:prstGeom>
        </p:spPr>
      </p:pic>
      <p:pic>
        <p:nvPicPr>
          <p:cNvPr id="5" name="Picture 4"/>
          <p:cNvPicPr>
            <a:picLocks noChangeAspect="1"/>
          </p:cNvPicPr>
          <p:nvPr/>
        </p:nvPicPr>
        <p:blipFill rotWithShape="1">
          <a:blip r:embed="rId3"/>
          <a:srcRect l="4498" r="4578"/>
          <a:stretch/>
        </p:blipFill>
        <p:spPr>
          <a:xfrm>
            <a:off x="7898285" y="4026408"/>
            <a:ext cx="4293715" cy="2361157"/>
          </a:xfrm>
          <a:prstGeom prst="rect">
            <a:avLst/>
          </a:prstGeom>
        </p:spPr>
      </p:pic>
    </p:spTree>
    <p:extLst>
      <p:ext uri="{BB962C8B-B14F-4D97-AF65-F5344CB8AC3E}">
        <p14:creationId xmlns:p14="http://schemas.microsoft.com/office/powerpoint/2010/main" val="2162534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steps</a:t>
            </a:r>
            <a:endParaRPr lang="en-US" dirty="0"/>
          </a:p>
        </p:txBody>
      </p:sp>
      <p:graphicFrame>
        <p:nvGraphicFramePr>
          <p:cNvPr id="4" name="Diagram 3"/>
          <p:cNvGraphicFramePr/>
          <p:nvPr>
            <p:extLst>
              <p:ext uri="{D42A27DB-BD31-4B8C-83A1-F6EECF244321}">
                <p14:modId xmlns:p14="http://schemas.microsoft.com/office/powerpoint/2010/main" val="1863343811"/>
              </p:ext>
            </p:extLst>
          </p:nvPr>
        </p:nvGraphicFramePr>
        <p:xfrm>
          <a:off x="1180229" y="1425388"/>
          <a:ext cx="10130774" cy="5213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6219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a:xfrm>
            <a:off x="581192" y="1425388"/>
            <a:ext cx="11029615" cy="5432612"/>
          </a:xfrm>
        </p:spPr>
        <p:txBody>
          <a:bodyPr>
            <a:noAutofit/>
          </a:bodyPr>
          <a:lstStyle/>
          <a:p>
            <a:r>
              <a:rPr lang="en-US" sz="2800" dirty="0" smtClean="0"/>
              <a:t>Lot </a:t>
            </a:r>
            <a:r>
              <a:rPr lang="en-US" sz="2800" dirty="0"/>
              <a:t>of raw data </a:t>
            </a:r>
            <a:r>
              <a:rPr lang="en-US" sz="2800" dirty="0" smtClean="0"/>
              <a:t>is available in </a:t>
            </a:r>
            <a:r>
              <a:rPr lang="en-US" sz="2800" dirty="0"/>
              <a:t>the real </a:t>
            </a:r>
            <a:r>
              <a:rPr lang="en-US" sz="2800" dirty="0" smtClean="0"/>
              <a:t>world</a:t>
            </a:r>
          </a:p>
          <a:p>
            <a:r>
              <a:rPr lang="en-US" sz="2800" dirty="0" smtClean="0"/>
              <a:t>Machine </a:t>
            </a:r>
            <a:r>
              <a:rPr lang="en-US" sz="2800" dirty="0"/>
              <a:t>learning algorithms expect data </a:t>
            </a:r>
            <a:r>
              <a:rPr lang="en-US" sz="2800" dirty="0" smtClean="0"/>
              <a:t>to be </a:t>
            </a:r>
            <a:r>
              <a:rPr lang="en-US" sz="2800" dirty="0"/>
              <a:t>formatted in a certain way before </a:t>
            </a:r>
            <a:r>
              <a:rPr lang="en-US" sz="2800" dirty="0" smtClean="0"/>
              <a:t>training</a:t>
            </a:r>
          </a:p>
          <a:p>
            <a:pPr lvl="1"/>
            <a:r>
              <a:rPr lang="en-US" sz="2400" dirty="0" smtClean="0"/>
              <a:t>To </a:t>
            </a:r>
            <a:r>
              <a:rPr lang="en-US" sz="2400" dirty="0"/>
              <a:t>prepare </a:t>
            </a:r>
            <a:r>
              <a:rPr lang="en-US" sz="2400" dirty="0" smtClean="0"/>
              <a:t>the data to feed to </a:t>
            </a:r>
            <a:r>
              <a:rPr lang="en-US" sz="2400" dirty="0"/>
              <a:t>machine learning algorithms, </a:t>
            </a:r>
            <a:r>
              <a:rPr lang="en-US" sz="2400" dirty="0" smtClean="0"/>
              <a:t>conversion to right format is required</a:t>
            </a:r>
          </a:p>
          <a:p>
            <a:r>
              <a:rPr lang="en-US" sz="2800" dirty="0" smtClean="0"/>
              <a:t>Some preprocessing Methods</a:t>
            </a:r>
          </a:p>
          <a:p>
            <a:pPr lvl="1"/>
            <a:r>
              <a:rPr lang="en-US" sz="2400" dirty="0" err="1" smtClean="0"/>
              <a:t>Binarization</a:t>
            </a:r>
            <a:endParaRPr lang="en-US" sz="2400" dirty="0" smtClean="0"/>
          </a:p>
          <a:p>
            <a:pPr lvl="1"/>
            <a:r>
              <a:rPr lang="en-US" sz="2400" dirty="0" smtClean="0"/>
              <a:t>Mean Removal</a:t>
            </a:r>
          </a:p>
          <a:p>
            <a:pPr lvl="1"/>
            <a:r>
              <a:rPr lang="en-US" sz="2400" dirty="0" smtClean="0"/>
              <a:t>Scaling</a:t>
            </a:r>
          </a:p>
          <a:p>
            <a:pPr lvl="1"/>
            <a:r>
              <a:rPr lang="en-US" sz="2400" dirty="0" smtClean="0"/>
              <a:t>Normalization</a:t>
            </a:r>
            <a:r>
              <a:rPr lang="en-US" sz="2400" dirty="0"/>
              <a:t/>
            </a:r>
            <a:br>
              <a:rPr lang="en-US" sz="2400" dirty="0"/>
            </a:br>
            <a:endParaRPr lang="en-US" sz="2400" dirty="0"/>
          </a:p>
        </p:txBody>
      </p:sp>
      <p:sp>
        <p:nvSpPr>
          <p:cNvPr id="4" name="Rectangle 3"/>
          <p:cNvSpPr/>
          <p:nvPr/>
        </p:nvSpPr>
        <p:spPr>
          <a:xfrm>
            <a:off x="5974080" y="3900023"/>
            <a:ext cx="5207726" cy="2308324"/>
          </a:xfrm>
          <a:prstGeom prst="rect">
            <a:avLst/>
          </a:prstGeom>
        </p:spPr>
        <p:txBody>
          <a:bodyPr wrap="square">
            <a:spAutoFit/>
          </a:bodyPr>
          <a:lstStyle/>
          <a:p>
            <a:r>
              <a:rPr lang="en-US" sz="2400" dirty="0">
                <a:solidFill>
                  <a:srgbClr val="7030A0"/>
                </a:solidFill>
                <a:latin typeface="FreeMono"/>
              </a:rPr>
              <a:t>import </a:t>
            </a:r>
            <a:r>
              <a:rPr lang="en-US" sz="2400" dirty="0" err="1">
                <a:solidFill>
                  <a:srgbClr val="7030A0"/>
                </a:solidFill>
                <a:latin typeface="FreeMono"/>
              </a:rPr>
              <a:t>numpy</a:t>
            </a:r>
            <a:r>
              <a:rPr lang="en-US" sz="2400" dirty="0">
                <a:solidFill>
                  <a:srgbClr val="7030A0"/>
                </a:solidFill>
                <a:latin typeface="FreeMono"/>
              </a:rPr>
              <a:t> as np</a:t>
            </a:r>
            <a:br>
              <a:rPr lang="en-US" sz="2400" dirty="0">
                <a:solidFill>
                  <a:srgbClr val="7030A0"/>
                </a:solidFill>
                <a:latin typeface="FreeMono"/>
              </a:rPr>
            </a:br>
            <a:r>
              <a:rPr lang="en-US" sz="2400" dirty="0">
                <a:solidFill>
                  <a:srgbClr val="7030A0"/>
                </a:solidFill>
                <a:latin typeface="FreeMono"/>
              </a:rPr>
              <a:t>from </a:t>
            </a:r>
            <a:r>
              <a:rPr lang="en-US" sz="2400" dirty="0" err="1">
                <a:solidFill>
                  <a:srgbClr val="7030A0"/>
                </a:solidFill>
                <a:latin typeface="FreeMono"/>
              </a:rPr>
              <a:t>sklearn</a:t>
            </a:r>
            <a:r>
              <a:rPr lang="en-US" sz="2400" dirty="0">
                <a:solidFill>
                  <a:srgbClr val="7030A0"/>
                </a:solidFill>
                <a:latin typeface="FreeMono"/>
              </a:rPr>
              <a:t> import </a:t>
            </a:r>
            <a:r>
              <a:rPr lang="en-US" sz="2400" dirty="0" smtClean="0">
                <a:solidFill>
                  <a:srgbClr val="7030A0"/>
                </a:solidFill>
                <a:latin typeface="FreeMono"/>
              </a:rPr>
              <a:t>preprocessing</a:t>
            </a:r>
          </a:p>
          <a:p>
            <a:r>
              <a:rPr lang="en-US" sz="2400" dirty="0" err="1">
                <a:solidFill>
                  <a:srgbClr val="7030A0"/>
                </a:solidFill>
              </a:rPr>
              <a:t>input_data</a:t>
            </a:r>
            <a:r>
              <a:rPr lang="en-US" sz="2400" dirty="0">
                <a:solidFill>
                  <a:srgbClr val="7030A0"/>
                </a:solidFill>
              </a:rPr>
              <a:t> = </a:t>
            </a:r>
            <a:r>
              <a:rPr lang="en-US" sz="2400" dirty="0" err="1">
                <a:solidFill>
                  <a:srgbClr val="7030A0"/>
                </a:solidFill>
              </a:rPr>
              <a:t>np.array</a:t>
            </a:r>
            <a:r>
              <a:rPr lang="en-US" sz="2400" dirty="0">
                <a:solidFill>
                  <a:srgbClr val="7030A0"/>
                </a:solidFill>
              </a:rPr>
              <a:t>([[5.1, -2.9, 3.3</a:t>
            </a:r>
            <a:r>
              <a:rPr lang="en-US" sz="2400" dirty="0" smtClean="0">
                <a:solidFill>
                  <a:srgbClr val="7030A0"/>
                </a:solidFill>
              </a:rPr>
              <a:t>],</a:t>
            </a:r>
          </a:p>
          <a:p>
            <a:r>
              <a:rPr lang="en-US" sz="2400" dirty="0">
                <a:solidFill>
                  <a:srgbClr val="7030A0"/>
                </a:solidFill>
              </a:rPr>
              <a:t> </a:t>
            </a:r>
            <a:r>
              <a:rPr lang="en-US" sz="2400" dirty="0" smtClean="0">
                <a:solidFill>
                  <a:srgbClr val="7030A0"/>
                </a:solidFill>
              </a:rPr>
              <a:t>                                     [-</a:t>
            </a:r>
            <a:r>
              <a:rPr lang="en-US" sz="2400" dirty="0">
                <a:solidFill>
                  <a:srgbClr val="7030A0"/>
                </a:solidFill>
              </a:rPr>
              <a:t>1.2, 7.8, -6.1</a:t>
            </a:r>
            <a:r>
              <a:rPr lang="en-US" sz="2400" dirty="0" smtClean="0">
                <a:solidFill>
                  <a:srgbClr val="7030A0"/>
                </a:solidFill>
              </a:rPr>
              <a:t>], </a:t>
            </a:r>
          </a:p>
          <a:p>
            <a:r>
              <a:rPr lang="en-US" sz="2400" dirty="0">
                <a:solidFill>
                  <a:srgbClr val="7030A0"/>
                </a:solidFill>
              </a:rPr>
              <a:t> </a:t>
            </a:r>
            <a:r>
              <a:rPr lang="en-US" sz="2400" dirty="0" smtClean="0">
                <a:solidFill>
                  <a:srgbClr val="7030A0"/>
                </a:solidFill>
              </a:rPr>
              <a:t>                                     [</a:t>
            </a:r>
            <a:r>
              <a:rPr lang="en-US" sz="2400" dirty="0">
                <a:solidFill>
                  <a:srgbClr val="7030A0"/>
                </a:solidFill>
              </a:rPr>
              <a:t>3.9, 0.4, 2.1</a:t>
            </a:r>
            <a:r>
              <a:rPr lang="en-US" sz="2400" dirty="0" smtClean="0">
                <a:solidFill>
                  <a:srgbClr val="7030A0"/>
                </a:solidFill>
              </a:rPr>
              <a:t>], </a:t>
            </a:r>
          </a:p>
          <a:p>
            <a:r>
              <a:rPr lang="en-US" sz="2400" dirty="0">
                <a:solidFill>
                  <a:srgbClr val="7030A0"/>
                </a:solidFill>
              </a:rPr>
              <a:t> </a:t>
            </a:r>
            <a:r>
              <a:rPr lang="en-US" sz="2400" dirty="0" smtClean="0">
                <a:solidFill>
                  <a:srgbClr val="7030A0"/>
                </a:solidFill>
              </a:rPr>
              <a:t>                                     [</a:t>
            </a:r>
            <a:r>
              <a:rPr lang="en-US" sz="2400" dirty="0">
                <a:solidFill>
                  <a:srgbClr val="7030A0"/>
                </a:solidFill>
              </a:rPr>
              <a:t>7.3, -9.9, -4.5]]) </a:t>
            </a:r>
          </a:p>
        </p:txBody>
      </p:sp>
    </p:spTree>
    <p:extLst>
      <p:ext uri="{BB962C8B-B14F-4D97-AF65-F5344CB8AC3E}">
        <p14:creationId xmlns:p14="http://schemas.microsoft.com/office/powerpoint/2010/main" val="1859790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Binarization`1</a:t>
            </a:r>
            <a:endParaRPr lang="en-US" dirty="0"/>
          </a:p>
        </p:txBody>
      </p:sp>
      <p:sp>
        <p:nvSpPr>
          <p:cNvPr id="3" name="Content Placeholder 2"/>
          <p:cNvSpPr>
            <a:spLocks noGrp="1"/>
          </p:cNvSpPr>
          <p:nvPr>
            <p:ph idx="1"/>
          </p:nvPr>
        </p:nvSpPr>
        <p:spPr>
          <a:xfrm>
            <a:off x="581192" y="1524000"/>
            <a:ext cx="11029615" cy="999744"/>
          </a:xfrm>
        </p:spPr>
        <p:txBody>
          <a:bodyPr>
            <a:normAutofit/>
          </a:bodyPr>
          <a:lstStyle/>
          <a:p>
            <a:r>
              <a:rPr lang="en-US" sz="2800" dirty="0" smtClean="0"/>
              <a:t>The process of converting numerical values to Boolean values</a:t>
            </a:r>
            <a:endParaRPr lang="en-US" sz="2800" dirty="0"/>
          </a:p>
        </p:txBody>
      </p:sp>
      <p:sp>
        <p:nvSpPr>
          <p:cNvPr id="4" name="Rectangle 3"/>
          <p:cNvSpPr/>
          <p:nvPr/>
        </p:nvSpPr>
        <p:spPr>
          <a:xfrm>
            <a:off x="944879" y="2523744"/>
            <a:ext cx="10453805" cy="1569660"/>
          </a:xfrm>
          <a:prstGeom prst="rect">
            <a:avLst/>
          </a:prstGeom>
        </p:spPr>
        <p:txBody>
          <a:bodyPr wrap="square">
            <a:spAutoFit/>
          </a:bodyPr>
          <a:lstStyle/>
          <a:p>
            <a:r>
              <a:rPr lang="en-US" sz="2400" dirty="0">
                <a:solidFill>
                  <a:srgbClr val="7030A0"/>
                </a:solidFill>
                <a:latin typeface="FreeMono"/>
              </a:rPr>
              <a:t># </a:t>
            </a:r>
            <a:r>
              <a:rPr lang="en-US" sz="2400" dirty="0" err="1">
                <a:solidFill>
                  <a:srgbClr val="7030A0"/>
                </a:solidFill>
                <a:latin typeface="FreeMono"/>
              </a:rPr>
              <a:t>Binarize</a:t>
            </a:r>
            <a:r>
              <a:rPr lang="en-US" sz="2400" dirty="0">
                <a:solidFill>
                  <a:srgbClr val="7030A0"/>
                </a:solidFill>
                <a:latin typeface="FreeMono"/>
              </a:rPr>
              <a:t> data</a:t>
            </a:r>
            <a:br>
              <a:rPr lang="en-US" sz="2400" dirty="0">
                <a:solidFill>
                  <a:srgbClr val="7030A0"/>
                </a:solidFill>
                <a:latin typeface="FreeMono"/>
              </a:rPr>
            </a:br>
            <a:r>
              <a:rPr lang="en-US" sz="2400" dirty="0" err="1">
                <a:solidFill>
                  <a:srgbClr val="7030A0"/>
                </a:solidFill>
                <a:latin typeface="FreeMono"/>
              </a:rPr>
              <a:t>data_binarized</a:t>
            </a:r>
            <a:r>
              <a:rPr lang="en-US" sz="2400" dirty="0">
                <a:solidFill>
                  <a:srgbClr val="7030A0"/>
                </a:solidFill>
                <a:latin typeface="FreeMono"/>
              </a:rPr>
              <a:t> =</a:t>
            </a:r>
            <a:br>
              <a:rPr lang="en-US" sz="2400" dirty="0">
                <a:solidFill>
                  <a:srgbClr val="7030A0"/>
                </a:solidFill>
                <a:latin typeface="FreeMono"/>
              </a:rPr>
            </a:br>
            <a:r>
              <a:rPr lang="en-US" sz="2400" dirty="0" err="1">
                <a:solidFill>
                  <a:srgbClr val="7030A0"/>
                </a:solidFill>
                <a:latin typeface="FreeMono"/>
              </a:rPr>
              <a:t>preprocessing.Binarizer</a:t>
            </a:r>
            <a:r>
              <a:rPr lang="en-US" sz="2400" dirty="0">
                <a:solidFill>
                  <a:srgbClr val="7030A0"/>
                </a:solidFill>
                <a:latin typeface="FreeMono"/>
              </a:rPr>
              <a:t>(threshold=2.1).transform(</a:t>
            </a:r>
            <a:r>
              <a:rPr lang="en-US" sz="2400" dirty="0" err="1">
                <a:solidFill>
                  <a:srgbClr val="7030A0"/>
                </a:solidFill>
                <a:latin typeface="FreeMono"/>
              </a:rPr>
              <a:t>input_data</a:t>
            </a:r>
            <a:r>
              <a:rPr lang="en-US" sz="2400" dirty="0">
                <a:solidFill>
                  <a:srgbClr val="7030A0"/>
                </a:solidFill>
                <a:latin typeface="FreeMono"/>
              </a:rPr>
              <a:t>)</a:t>
            </a:r>
            <a:br>
              <a:rPr lang="en-US" sz="2400" dirty="0">
                <a:solidFill>
                  <a:srgbClr val="7030A0"/>
                </a:solidFill>
                <a:latin typeface="FreeMono"/>
              </a:rPr>
            </a:br>
            <a:r>
              <a:rPr lang="en-US" sz="2400" dirty="0">
                <a:solidFill>
                  <a:srgbClr val="7030A0"/>
                </a:solidFill>
                <a:latin typeface="FreeMono"/>
              </a:rPr>
              <a:t>print("\</a:t>
            </a:r>
            <a:r>
              <a:rPr lang="en-US" sz="2400" dirty="0" err="1">
                <a:solidFill>
                  <a:srgbClr val="7030A0"/>
                </a:solidFill>
                <a:latin typeface="FreeMono"/>
              </a:rPr>
              <a:t>nBinarized</a:t>
            </a:r>
            <a:r>
              <a:rPr lang="en-US" sz="2400" dirty="0">
                <a:solidFill>
                  <a:srgbClr val="7030A0"/>
                </a:solidFill>
                <a:latin typeface="FreeMono"/>
              </a:rPr>
              <a:t> data:\n", </a:t>
            </a:r>
            <a:r>
              <a:rPr lang="en-US" sz="2400" dirty="0" err="1">
                <a:solidFill>
                  <a:srgbClr val="7030A0"/>
                </a:solidFill>
                <a:latin typeface="FreeMono"/>
              </a:rPr>
              <a:t>data_binarized</a:t>
            </a:r>
            <a:r>
              <a:rPr lang="en-US" sz="2400" dirty="0">
                <a:solidFill>
                  <a:srgbClr val="7030A0"/>
                </a:solidFill>
                <a:latin typeface="FreeMono"/>
              </a:rPr>
              <a:t>)</a:t>
            </a:r>
            <a:r>
              <a:rPr lang="en-US" sz="2400" dirty="0">
                <a:solidFill>
                  <a:srgbClr val="7030A0"/>
                </a:solidFill>
              </a:rPr>
              <a:t> </a:t>
            </a:r>
          </a:p>
        </p:txBody>
      </p:sp>
      <p:pic>
        <p:nvPicPr>
          <p:cNvPr id="5" name="Picture 4"/>
          <p:cNvPicPr>
            <a:picLocks noChangeAspect="1"/>
          </p:cNvPicPr>
          <p:nvPr/>
        </p:nvPicPr>
        <p:blipFill>
          <a:blip r:embed="rId2"/>
          <a:stretch>
            <a:fillRect/>
          </a:stretch>
        </p:blipFill>
        <p:spPr>
          <a:xfrm>
            <a:off x="3043825" y="4093404"/>
            <a:ext cx="4058433" cy="2605783"/>
          </a:xfrm>
          <a:prstGeom prst="rect">
            <a:avLst/>
          </a:prstGeom>
        </p:spPr>
      </p:pic>
    </p:spTree>
    <p:extLst>
      <p:ext uri="{BB962C8B-B14F-4D97-AF65-F5344CB8AC3E}">
        <p14:creationId xmlns:p14="http://schemas.microsoft.com/office/powerpoint/2010/main" val="20552646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removal</a:t>
            </a:r>
            <a:endParaRPr lang="en-US" dirty="0"/>
          </a:p>
        </p:txBody>
      </p:sp>
      <p:sp>
        <p:nvSpPr>
          <p:cNvPr id="3" name="Content Placeholder 2"/>
          <p:cNvSpPr>
            <a:spLocks noGrp="1"/>
          </p:cNvSpPr>
          <p:nvPr>
            <p:ph idx="1"/>
          </p:nvPr>
        </p:nvSpPr>
        <p:spPr>
          <a:xfrm>
            <a:off x="581192" y="1436878"/>
            <a:ext cx="11029615" cy="817808"/>
          </a:xfrm>
        </p:spPr>
        <p:txBody>
          <a:bodyPr>
            <a:noAutofit/>
          </a:bodyPr>
          <a:lstStyle/>
          <a:p>
            <a:r>
              <a:rPr lang="en-US" dirty="0"/>
              <a:t>to remove the mean from our feature vector, so that each feature is </a:t>
            </a:r>
            <a:r>
              <a:rPr lang="en-US" dirty="0" smtClean="0"/>
              <a:t>centered on </a:t>
            </a:r>
            <a:r>
              <a:rPr lang="en-US" dirty="0"/>
              <a:t>zero. </a:t>
            </a:r>
            <a:endParaRPr lang="en-US" dirty="0" smtClean="0"/>
          </a:p>
          <a:p>
            <a:r>
              <a:rPr lang="en-US" dirty="0" smtClean="0"/>
              <a:t>We </a:t>
            </a:r>
            <a:r>
              <a:rPr lang="en-US" dirty="0"/>
              <a:t>do this in order to remove bias from the features in our feature </a:t>
            </a:r>
            <a:r>
              <a:rPr lang="en-US" dirty="0" smtClean="0"/>
              <a:t>vector</a:t>
            </a:r>
            <a:endParaRPr lang="en-US" dirty="0"/>
          </a:p>
        </p:txBody>
      </p:sp>
      <p:pic>
        <p:nvPicPr>
          <p:cNvPr id="4" name="Picture 3"/>
          <p:cNvPicPr>
            <a:picLocks noChangeAspect="1"/>
          </p:cNvPicPr>
          <p:nvPr/>
        </p:nvPicPr>
        <p:blipFill>
          <a:blip r:embed="rId2"/>
          <a:stretch>
            <a:fillRect/>
          </a:stretch>
        </p:blipFill>
        <p:spPr>
          <a:xfrm>
            <a:off x="1017651" y="2461260"/>
            <a:ext cx="7486650" cy="1295400"/>
          </a:xfrm>
          <a:prstGeom prst="rect">
            <a:avLst/>
          </a:prstGeom>
        </p:spPr>
      </p:pic>
      <p:pic>
        <p:nvPicPr>
          <p:cNvPr id="5" name="Picture 4"/>
          <p:cNvPicPr>
            <a:picLocks noChangeAspect="1"/>
          </p:cNvPicPr>
          <p:nvPr/>
        </p:nvPicPr>
        <p:blipFill>
          <a:blip r:embed="rId3"/>
          <a:stretch>
            <a:fillRect/>
          </a:stretch>
        </p:blipFill>
        <p:spPr>
          <a:xfrm>
            <a:off x="885063" y="3695128"/>
            <a:ext cx="7715250" cy="1552575"/>
          </a:xfrm>
          <a:prstGeom prst="rect">
            <a:avLst/>
          </a:prstGeom>
        </p:spPr>
      </p:pic>
      <p:pic>
        <p:nvPicPr>
          <p:cNvPr id="6" name="Picture 5"/>
          <p:cNvPicPr>
            <a:picLocks noChangeAspect="1"/>
          </p:cNvPicPr>
          <p:nvPr/>
        </p:nvPicPr>
        <p:blipFill>
          <a:blip r:embed="rId4"/>
          <a:stretch>
            <a:fillRect/>
          </a:stretch>
        </p:blipFill>
        <p:spPr>
          <a:xfrm>
            <a:off x="941832" y="5259192"/>
            <a:ext cx="7590282" cy="1610999"/>
          </a:xfrm>
          <a:prstGeom prst="rect">
            <a:avLst/>
          </a:prstGeom>
        </p:spPr>
      </p:pic>
    </p:spTree>
    <p:extLst>
      <p:ext uri="{BB962C8B-B14F-4D97-AF65-F5344CB8AC3E}">
        <p14:creationId xmlns:p14="http://schemas.microsoft.com/office/powerpoint/2010/main" val="35056084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a:t>
            </a:r>
            <a:endParaRPr lang="en-US" dirty="0"/>
          </a:p>
        </p:txBody>
      </p:sp>
      <p:sp>
        <p:nvSpPr>
          <p:cNvPr id="3" name="Content Placeholder 2"/>
          <p:cNvSpPr>
            <a:spLocks noGrp="1"/>
          </p:cNvSpPr>
          <p:nvPr>
            <p:ph idx="1"/>
          </p:nvPr>
        </p:nvSpPr>
        <p:spPr>
          <a:xfrm>
            <a:off x="581192" y="1524000"/>
            <a:ext cx="11029615" cy="1961388"/>
          </a:xfrm>
        </p:spPr>
        <p:txBody>
          <a:bodyPr>
            <a:noAutofit/>
          </a:bodyPr>
          <a:lstStyle/>
          <a:p>
            <a:r>
              <a:rPr lang="en-US" dirty="0" smtClean="0"/>
              <a:t>The </a:t>
            </a:r>
            <a:r>
              <a:rPr lang="en-US" dirty="0"/>
              <a:t>value of each feature can vary between many random values. </a:t>
            </a:r>
            <a:endParaRPr lang="en-US" dirty="0" smtClean="0"/>
          </a:p>
          <a:p>
            <a:r>
              <a:rPr lang="en-US" dirty="0" smtClean="0"/>
              <a:t>It becomes </a:t>
            </a:r>
            <a:r>
              <a:rPr lang="en-US" dirty="0"/>
              <a:t>important to scale those </a:t>
            </a:r>
            <a:r>
              <a:rPr lang="en-US" dirty="0" smtClean="0"/>
              <a:t>features to make learning process better and efficient</a:t>
            </a:r>
          </a:p>
          <a:p>
            <a:r>
              <a:rPr lang="en-US" dirty="0" smtClean="0"/>
              <a:t>We </a:t>
            </a:r>
            <a:r>
              <a:rPr lang="en-US" dirty="0"/>
              <a:t>don't want any feature to be artificially large or small </a:t>
            </a:r>
            <a:r>
              <a:rPr lang="en-US" dirty="0" smtClean="0"/>
              <a:t>just because </a:t>
            </a:r>
            <a:r>
              <a:rPr lang="en-US" dirty="0"/>
              <a:t>of the nature of the measurements </a:t>
            </a:r>
          </a:p>
        </p:txBody>
      </p:sp>
      <p:pic>
        <p:nvPicPr>
          <p:cNvPr id="4" name="Picture 3"/>
          <p:cNvPicPr>
            <a:picLocks noChangeAspect="1"/>
          </p:cNvPicPr>
          <p:nvPr/>
        </p:nvPicPr>
        <p:blipFill>
          <a:blip r:embed="rId2"/>
          <a:stretch>
            <a:fillRect/>
          </a:stretch>
        </p:blipFill>
        <p:spPr>
          <a:xfrm>
            <a:off x="709612" y="3485388"/>
            <a:ext cx="10772775" cy="1295400"/>
          </a:xfrm>
          <a:prstGeom prst="rect">
            <a:avLst/>
          </a:prstGeom>
        </p:spPr>
      </p:pic>
      <p:pic>
        <p:nvPicPr>
          <p:cNvPr id="5" name="Picture 4"/>
          <p:cNvPicPr>
            <a:picLocks noChangeAspect="1"/>
          </p:cNvPicPr>
          <p:nvPr/>
        </p:nvPicPr>
        <p:blipFill>
          <a:blip r:embed="rId3"/>
          <a:stretch>
            <a:fillRect/>
          </a:stretch>
        </p:blipFill>
        <p:spPr>
          <a:xfrm>
            <a:off x="1025271" y="5023485"/>
            <a:ext cx="6191250" cy="1657350"/>
          </a:xfrm>
          <a:prstGeom prst="rect">
            <a:avLst/>
          </a:prstGeom>
        </p:spPr>
      </p:pic>
    </p:spTree>
    <p:extLst>
      <p:ext uri="{BB962C8B-B14F-4D97-AF65-F5344CB8AC3E}">
        <p14:creationId xmlns:p14="http://schemas.microsoft.com/office/powerpoint/2010/main" val="2243197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learning</a:t>
            </a:r>
            <a:endParaRPr lang="en-US" dirty="0"/>
          </a:p>
        </p:txBody>
      </p:sp>
      <p:sp>
        <p:nvSpPr>
          <p:cNvPr id="3" name="Content Placeholder 2"/>
          <p:cNvSpPr>
            <a:spLocks noGrp="1"/>
          </p:cNvSpPr>
          <p:nvPr>
            <p:ph idx="1"/>
          </p:nvPr>
        </p:nvSpPr>
        <p:spPr>
          <a:xfrm>
            <a:off x="581192" y="1425388"/>
            <a:ext cx="11029615" cy="5030276"/>
          </a:xfrm>
        </p:spPr>
        <p:txBody>
          <a:bodyPr>
            <a:normAutofit fontScale="85000" lnSpcReduction="10000"/>
          </a:bodyPr>
          <a:lstStyle/>
          <a:p>
            <a:r>
              <a:rPr lang="en-US" dirty="0"/>
              <a:t>Learning is a process that:</a:t>
            </a:r>
          </a:p>
          <a:p>
            <a:pPr lvl="1"/>
            <a:r>
              <a:rPr lang="en-US" b="1" dirty="0"/>
              <a:t>is active</a:t>
            </a:r>
            <a:r>
              <a:rPr lang="en-US" dirty="0"/>
              <a:t> - process of engaging and manipulating objects, experiences, and conversations in order to build mental models of the world (Dewey, 1938; Piaget, 1964; Vygotsky, 1986). </a:t>
            </a:r>
            <a:endParaRPr lang="en-US" dirty="0" smtClean="0"/>
          </a:p>
          <a:p>
            <a:pPr lvl="1"/>
            <a:r>
              <a:rPr lang="en-US" dirty="0" smtClean="0"/>
              <a:t>Learners </a:t>
            </a:r>
            <a:r>
              <a:rPr lang="en-US" dirty="0"/>
              <a:t>build knowledge as they explore the world around them, observe and interact with phenomena, converse and engage with others, and make connections between new ideas and prior understandings.</a:t>
            </a:r>
          </a:p>
          <a:p>
            <a:r>
              <a:rPr lang="en-US" b="1" dirty="0"/>
              <a:t>builds on prior knowledge</a:t>
            </a:r>
            <a:r>
              <a:rPr lang="en-US" dirty="0"/>
              <a:t> - and involves enriching, building on, and changing existing understanding, where “one’s knowledge base is a scaffold that supports the construction of all future learning” (Alexander, 1996, p. 89).  </a:t>
            </a:r>
          </a:p>
          <a:p>
            <a:r>
              <a:rPr lang="en-US" b="1" dirty="0"/>
              <a:t>occurs in a complex social environment</a:t>
            </a:r>
            <a:r>
              <a:rPr lang="en-US" dirty="0"/>
              <a:t> - and thus should not be limited to being examined or perceived as something that happens on an individual level. </a:t>
            </a:r>
            <a:endParaRPr lang="en-US" dirty="0" smtClean="0"/>
          </a:p>
          <a:p>
            <a:pPr lvl="1"/>
            <a:r>
              <a:rPr lang="en-US" dirty="0" smtClean="0"/>
              <a:t>it </a:t>
            </a:r>
            <a:r>
              <a:rPr lang="en-US" dirty="0"/>
              <a:t>is necessary to think of learning as a social activity involving people, the things they use, the words they speak, the cultural context they’re in, and the actions they take (</a:t>
            </a:r>
            <a:r>
              <a:rPr lang="en-US" dirty="0" err="1"/>
              <a:t>Bransford</a:t>
            </a:r>
            <a:r>
              <a:rPr lang="en-US" dirty="0"/>
              <a:t>, et al., 2006; </a:t>
            </a:r>
            <a:r>
              <a:rPr lang="en-US" dirty="0" err="1"/>
              <a:t>Rogoff</a:t>
            </a:r>
            <a:r>
              <a:rPr lang="en-US" dirty="0"/>
              <a:t>, 1998), and that knowledge is built by members in the activity (</a:t>
            </a:r>
            <a:r>
              <a:rPr lang="en-US" dirty="0" err="1"/>
              <a:t>Scardamalia</a:t>
            </a:r>
            <a:r>
              <a:rPr lang="en-US" dirty="0"/>
              <a:t> &amp; </a:t>
            </a:r>
            <a:r>
              <a:rPr lang="en-US" dirty="0" err="1"/>
              <a:t>Bereiter</a:t>
            </a:r>
            <a:r>
              <a:rPr lang="en-US" dirty="0"/>
              <a:t>, 2006).</a:t>
            </a:r>
          </a:p>
          <a:p>
            <a:r>
              <a:rPr lang="en-US" b="1" dirty="0"/>
              <a:t>is situated in an authentic context</a:t>
            </a:r>
            <a:r>
              <a:rPr lang="en-US" dirty="0"/>
              <a:t> - provides learners with the opportunity to engage with specific ideas and concepts on a need-to-know or want-to-know basis (</a:t>
            </a:r>
            <a:r>
              <a:rPr lang="en-US" dirty="0" err="1"/>
              <a:t>Greeno</a:t>
            </a:r>
            <a:r>
              <a:rPr lang="en-US" dirty="0"/>
              <a:t>, 2006; </a:t>
            </a:r>
            <a:r>
              <a:rPr lang="en-US" dirty="0" err="1"/>
              <a:t>Kolodner</a:t>
            </a:r>
            <a:r>
              <a:rPr lang="en-US" dirty="0"/>
              <a:t>, 2006).</a:t>
            </a:r>
          </a:p>
          <a:p>
            <a:r>
              <a:rPr lang="en-US" b="1" dirty="0"/>
              <a:t>requires learners’ motivation and cognitive engagement</a:t>
            </a:r>
            <a:r>
              <a:rPr lang="en-US" dirty="0"/>
              <a:t> to be sustained when learning complex ideas, because considerable mental effort and persistence are necessary</a:t>
            </a:r>
            <a:r>
              <a:rPr lang="en-US" dirty="0" smtClean="0"/>
              <a:t>.</a:t>
            </a:r>
            <a:endParaRPr lang="en-US" dirty="0"/>
          </a:p>
        </p:txBody>
      </p:sp>
    </p:spTree>
    <p:extLst>
      <p:ext uri="{BB962C8B-B14F-4D97-AF65-F5344CB8AC3E}">
        <p14:creationId xmlns:p14="http://schemas.microsoft.com/office/powerpoint/2010/main" val="856762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idx="1"/>
          </p:nvPr>
        </p:nvSpPr>
        <p:spPr>
          <a:xfrm>
            <a:off x="581193" y="1524000"/>
            <a:ext cx="10228769" cy="5160264"/>
          </a:xfrm>
        </p:spPr>
        <p:txBody>
          <a:bodyPr>
            <a:normAutofit/>
          </a:bodyPr>
          <a:lstStyle/>
          <a:p>
            <a:r>
              <a:rPr lang="en-US" sz="2400" dirty="0" smtClean="0"/>
              <a:t>Normalization is used </a:t>
            </a:r>
            <a:r>
              <a:rPr lang="en-US" sz="2400" dirty="0"/>
              <a:t>to modify the values in the feature vector so that </a:t>
            </a:r>
            <a:r>
              <a:rPr lang="en-US" sz="2400" dirty="0" smtClean="0"/>
              <a:t>we can </a:t>
            </a:r>
            <a:r>
              <a:rPr lang="en-US" sz="2400" dirty="0"/>
              <a:t>measure them on a common scale. </a:t>
            </a:r>
            <a:endParaRPr lang="en-US" sz="2400" dirty="0" smtClean="0"/>
          </a:p>
          <a:p>
            <a:r>
              <a:rPr lang="en-US" sz="2400" dirty="0" smtClean="0"/>
              <a:t>A number of normalization methods are used</a:t>
            </a:r>
          </a:p>
          <a:p>
            <a:r>
              <a:rPr lang="en-US" sz="2400" b="1" dirty="0"/>
              <a:t>L1 </a:t>
            </a:r>
            <a:r>
              <a:rPr lang="en-US" sz="2400" b="1" dirty="0" smtClean="0"/>
              <a:t>normalization (Least </a:t>
            </a:r>
            <a:r>
              <a:rPr lang="en-US" sz="2400" b="1" dirty="0"/>
              <a:t>Absolute </a:t>
            </a:r>
            <a:r>
              <a:rPr lang="en-US" sz="2400" b="1" dirty="0" smtClean="0"/>
              <a:t>Deviations): </a:t>
            </a:r>
            <a:r>
              <a:rPr lang="en-US" sz="2400" dirty="0" smtClean="0"/>
              <a:t>refers to works </a:t>
            </a:r>
            <a:r>
              <a:rPr lang="en-US" sz="2400" dirty="0"/>
              <a:t>by making sure that the sum of absolute values is </a:t>
            </a:r>
            <a:r>
              <a:rPr lang="en-US" sz="2400" i="1" dirty="0"/>
              <a:t>1 </a:t>
            </a:r>
            <a:r>
              <a:rPr lang="en-US" sz="2400" dirty="0"/>
              <a:t>in each row. </a:t>
            </a:r>
            <a:endParaRPr lang="en-US" sz="2400" dirty="0" smtClean="0"/>
          </a:p>
          <a:p>
            <a:pPr lvl="1"/>
            <a:r>
              <a:rPr lang="en-US" sz="2000" dirty="0" smtClean="0"/>
              <a:t>This technique </a:t>
            </a:r>
            <a:r>
              <a:rPr lang="en-US" sz="2000" dirty="0"/>
              <a:t>is considered more robust than L2 </a:t>
            </a:r>
            <a:r>
              <a:rPr lang="en-US" sz="2000" dirty="0" smtClean="0"/>
              <a:t>normalization being resistant to outliers.</a:t>
            </a:r>
          </a:p>
          <a:p>
            <a:r>
              <a:rPr lang="en-US" sz="2400" b="1" dirty="0" smtClean="0"/>
              <a:t>L2 normalization: </a:t>
            </a:r>
            <a:r>
              <a:rPr lang="en-US" sz="2400" dirty="0" smtClean="0"/>
              <a:t>refers </a:t>
            </a:r>
            <a:r>
              <a:rPr lang="en-US" sz="2400" dirty="0"/>
              <a:t>to least squares, works by making sure that the sum of squares is </a:t>
            </a:r>
            <a:r>
              <a:rPr lang="en-US" sz="2400" i="1" dirty="0"/>
              <a:t>1</a:t>
            </a:r>
            <a:r>
              <a:rPr lang="en-US" sz="2400" dirty="0"/>
              <a:t>. </a:t>
            </a:r>
          </a:p>
        </p:txBody>
      </p:sp>
      <mc:AlternateContent xmlns:mc="http://schemas.openxmlformats.org/markup-compatibility/2006" xmlns:a14="http://schemas.microsoft.com/office/drawing/2010/main">
        <mc:Choice Requires="a14">
          <p:sp>
            <p:nvSpPr>
              <p:cNvPr id="5" name="TextBox 4"/>
              <p:cNvSpPr txBox="1"/>
              <p:nvPr/>
            </p:nvSpPr>
            <p:spPr>
              <a:xfrm>
                <a:off x="8485204" y="2873797"/>
                <a:ext cx="2690224" cy="754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𝑳</m:t>
                      </m:r>
                      <m:r>
                        <a:rPr lang="en-US" b="1" i="1" smtClean="0">
                          <a:solidFill>
                            <a:srgbClr val="7030A0"/>
                          </a:solidFill>
                          <a:latin typeface="Cambria Math" panose="02040503050406030204" pitchFamily="18" charset="0"/>
                        </a:rPr>
                        <m:t>𝟏</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𝒏𝒐𝒓𝒎</m:t>
                      </m:r>
                      <m:r>
                        <a:rPr lang="en-US" b="1" i="1" smtClean="0">
                          <a:solidFill>
                            <a:srgbClr val="7030A0"/>
                          </a:solidFill>
                          <a:latin typeface="Cambria Math" panose="02040503050406030204" pitchFamily="18" charset="0"/>
                        </a:rPr>
                        <m:t>: </m:t>
                      </m:r>
                      <m:sSub>
                        <m:sSubPr>
                          <m:ctrlPr>
                            <a:rPr lang="en-US" b="1" i="1" smtClean="0">
                              <a:solidFill>
                                <a:srgbClr val="7030A0"/>
                              </a:solidFill>
                              <a:latin typeface="Cambria Math" panose="02040503050406030204" pitchFamily="18" charset="0"/>
                            </a:rPr>
                          </m:ctrlPr>
                        </m:sSubPr>
                        <m:e>
                          <m:d>
                            <m:dPr>
                              <m:begChr m:val="‖"/>
                              <m:endChr m:val="‖"/>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𝒘</m:t>
                              </m:r>
                            </m:e>
                          </m:d>
                        </m:e>
                        <m:sub>
                          <m:r>
                            <a:rPr lang="en-US" b="1" i="1" smtClean="0">
                              <a:solidFill>
                                <a:srgbClr val="7030A0"/>
                              </a:solidFill>
                              <a:latin typeface="Cambria Math" panose="02040503050406030204" pitchFamily="18" charset="0"/>
                            </a:rPr>
                            <m:t>𝟏</m:t>
                          </m:r>
                        </m:sub>
                      </m:sSub>
                      <m:r>
                        <a:rPr lang="en-US" b="1" i="1" smtClean="0">
                          <a:solidFill>
                            <a:srgbClr val="7030A0"/>
                          </a:solidFill>
                          <a:latin typeface="Cambria Math" panose="02040503050406030204" pitchFamily="18" charset="0"/>
                        </a:rPr>
                        <m:t>=</m:t>
                      </m:r>
                      <m:nary>
                        <m:naryPr>
                          <m:chr m:val="∑"/>
                          <m:ctrlPr>
                            <a:rPr lang="en-US" b="1" i="1" smtClean="0">
                              <a:solidFill>
                                <a:srgbClr val="7030A0"/>
                              </a:solidFill>
                              <a:latin typeface="Cambria Math" panose="02040503050406030204" pitchFamily="18" charset="0"/>
                            </a:rPr>
                          </m:ctrlPr>
                        </m:naryPr>
                        <m:sub>
                          <m:r>
                            <m:rPr>
                              <m:brk m:alnAt="23"/>
                            </m:rPr>
                            <a:rPr lang="en-US" b="1" i="1" smtClean="0">
                              <a:solidFill>
                                <a:srgbClr val="7030A0"/>
                              </a:solidFill>
                              <a:latin typeface="Cambria Math" panose="02040503050406030204" pitchFamily="18" charset="0"/>
                            </a:rPr>
                            <m:t>𝒊</m:t>
                          </m:r>
                        </m:sub>
                        <m:sup>
                          <m:r>
                            <a:rPr lang="en-US" b="1" i="1" smtClean="0">
                              <a:solidFill>
                                <a:srgbClr val="7030A0"/>
                              </a:solidFill>
                              <a:latin typeface="Cambria Math" panose="02040503050406030204" pitchFamily="18" charset="0"/>
                            </a:rPr>
                            <m:t>𝒏</m:t>
                          </m:r>
                        </m:sup>
                        <m:e>
                          <m:d>
                            <m:dPr>
                              <m:begChr m:val="|"/>
                              <m:endChr m:val="|"/>
                              <m:ctrlPr>
                                <a:rPr lang="en-US" b="1" i="1" smtClean="0">
                                  <a:solidFill>
                                    <a:srgbClr val="7030A0"/>
                                  </a:solidFill>
                                  <a:latin typeface="Cambria Math" panose="02040503050406030204" pitchFamily="18" charset="0"/>
                                </a:rPr>
                              </m:ctrlPr>
                            </m:dPr>
                            <m:e>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𝒘</m:t>
                                  </m:r>
                                </m:e>
                                <m:sub>
                                  <m:r>
                                    <a:rPr lang="en-US" b="1" i="1" smtClean="0">
                                      <a:solidFill>
                                        <a:srgbClr val="7030A0"/>
                                      </a:solidFill>
                                      <a:latin typeface="Cambria Math" panose="02040503050406030204" pitchFamily="18" charset="0"/>
                                    </a:rPr>
                                    <m:t>𝒊</m:t>
                                  </m:r>
                                </m:sub>
                              </m:sSub>
                            </m:e>
                          </m:d>
                        </m:e>
                      </m:nary>
                    </m:oMath>
                  </m:oMathPara>
                </a14:m>
                <a:endParaRPr lang="en-US" b="1" dirty="0">
                  <a:solidFill>
                    <a:srgbClr val="7030A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485204" y="2873797"/>
                <a:ext cx="2690224" cy="7548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117972" y="3878075"/>
                <a:ext cx="3695178"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𝑺𝒒𝒖𝒂𝒓𝒆𝒅</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𝑳</m:t>
                      </m:r>
                      <m:r>
                        <a:rPr lang="en-US" b="1" i="1" smtClean="0">
                          <a:solidFill>
                            <a:srgbClr val="7030A0"/>
                          </a:solidFill>
                          <a:latin typeface="Cambria Math" panose="02040503050406030204" pitchFamily="18" charset="0"/>
                        </a:rPr>
                        <m:t>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𝒏𝒐𝒓𝒎</m:t>
                      </m:r>
                      <m:r>
                        <a:rPr lang="en-US" b="1" i="1" smtClean="0">
                          <a:solidFill>
                            <a:srgbClr val="7030A0"/>
                          </a:solidFill>
                          <a:latin typeface="Cambria Math" panose="02040503050406030204" pitchFamily="18" charset="0"/>
                        </a:rPr>
                        <m:t>: </m:t>
                      </m:r>
                      <m:sSubSup>
                        <m:sSubSupPr>
                          <m:ctrlPr>
                            <a:rPr lang="en-US" b="1" i="1" smtClean="0">
                              <a:solidFill>
                                <a:srgbClr val="7030A0"/>
                              </a:solidFill>
                              <a:latin typeface="Cambria Math" panose="02040503050406030204" pitchFamily="18" charset="0"/>
                            </a:rPr>
                          </m:ctrlPr>
                        </m:sSubSupPr>
                        <m:e>
                          <m:d>
                            <m:dPr>
                              <m:begChr m:val="‖"/>
                              <m:endChr m:val="‖"/>
                              <m:ctrlPr>
                                <a:rPr lang="en-US" b="1" i="1" smtClean="0">
                                  <a:solidFill>
                                    <a:srgbClr val="7030A0"/>
                                  </a:solidFill>
                                  <a:latin typeface="Cambria Math" panose="02040503050406030204" pitchFamily="18" charset="0"/>
                                </a:rPr>
                              </m:ctrlPr>
                            </m:dPr>
                            <m:e>
                              <m:r>
                                <a:rPr lang="en-US" b="1" i="1" smtClean="0">
                                  <a:solidFill>
                                    <a:srgbClr val="7030A0"/>
                                  </a:solidFill>
                                  <a:latin typeface="Cambria Math" panose="02040503050406030204" pitchFamily="18" charset="0"/>
                                </a:rPr>
                                <m:t>𝒘</m:t>
                              </m:r>
                            </m:e>
                          </m:d>
                        </m:e>
                        <m:sub>
                          <m:r>
                            <a:rPr lang="en-US" b="1" i="1" smtClean="0">
                              <a:solidFill>
                                <a:srgbClr val="7030A0"/>
                              </a:solidFill>
                              <a:latin typeface="Cambria Math" panose="02040503050406030204" pitchFamily="18" charset="0"/>
                            </a:rPr>
                            <m:t>𝟐</m:t>
                          </m:r>
                        </m:sub>
                        <m:sup>
                          <m:r>
                            <a:rPr lang="en-US" b="1" i="1" smtClean="0">
                              <a:solidFill>
                                <a:srgbClr val="7030A0"/>
                              </a:solidFill>
                              <a:latin typeface="Cambria Math" panose="02040503050406030204" pitchFamily="18" charset="0"/>
                            </a:rPr>
                            <m:t>𝟐</m:t>
                          </m:r>
                        </m:sup>
                      </m:sSubSup>
                      <m:r>
                        <a:rPr lang="en-US" b="1" i="1" smtClean="0">
                          <a:solidFill>
                            <a:srgbClr val="7030A0"/>
                          </a:solidFill>
                          <a:latin typeface="Cambria Math" panose="02040503050406030204" pitchFamily="18" charset="0"/>
                        </a:rPr>
                        <m:t>=</m:t>
                      </m:r>
                      <m:nary>
                        <m:naryPr>
                          <m:chr m:val="∑"/>
                          <m:ctrlPr>
                            <a:rPr lang="en-US" b="1" i="1" smtClean="0">
                              <a:solidFill>
                                <a:srgbClr val="7030A0"/>
                              </a:solidFill>
                              <a:latin typeface="Cambria Math" panose="02040503050406030204" pitchFamily="18" charset="0"/>
                            </a:rPr>
                          </m:ctrlPr>
                        </m:naryPr>
                        <m:sub>
                          <m:r>
                            <m:rPr>
                              <m:brk m:alnAt="23"/>
                            </m:rPr>
                            <a:rPr lang="en-US" b="1" i="1" smtClean="0">
                              <a:solidFill>
                                <a:srgbClr val="7030A0"/>
                              </a:solidFill>
                              <a:latin typeface="Cambria Math" panose="02040503050406030204" pitchFamily="18" charset="0"/>
                            </a:rPr>
                            <m:t>𝒊</m:t>
                          </m:r>
                        </m:sub>
                        <m:sup>
                          <m:r>
                            <a:rPr lang="en-US" b="1" i="1" smtClean="0">
                              <a:solidFill>
                                <a:srgbClr val="7030A0"/>
                              </a:solidFill>
                              <a:latin typeface="Cambria Math" panose="02040503050406030204" pitchFamily="18" charset="0"/>
                            </a:rPr>
                            <m:t>𝒏</m:t>
                          </m:r>
                        </m:sup>
                        <m:e>
                          <m:d>
                            <m:dPr>
                              <m:begChr m:val="|"/>
                              <m:endChr m:val="|"/>
                              <m:ctrlPr>
                                <a:rPr lang="en-US" b="1" i="1" smtClean="0">
                                  <a:solidFill>
                                    <a:srgbClr val="7030A0"/>
                                  </a:solidFill>
                                  <a:latin typeface="Cambria Math" panose="02040503050406030204" pitchFamily="18" charset="0"/>
                                </a:rPr>
                              </m:ctrlPr>
                            </m:dPr>
                            <m:e>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𝒘</m:t>
                                  </m:r>
                                </m:e>
                                <m:sub>
                                  <m:r>
                                    <a:rPr lang="en-US" b="1" i="1" smtClean="0">
                                      <a:solidFill>
                                        <a:srgbClr val="7030A0"/>
                                      </a:solidFill>
                                      <a:latin typeface="Cambria Math" panose="02040503050406030204" pitchFamily="18" charset="0"/>
                                    </a:rPr>
                                    <m:t>𝒊</m:t>
                                  </m:r>
                                </m:sub>
                              </m:sSub>
                            </m:e>
                          </m:d>
                        </m:e>
                      </m:nary>
                    </m:oMath>
                  </m:oMathPara>
                </a14:m>
                <a:endParaRPr lang="en-US" b="1" dirty="0">
                  <a:solidFill>
                    <a:srgbClr val="7030A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17972" y="3878075"/>
                <a:ext cx="3695178" cy="75623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858672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pic>
        <p:nvPicPr>
          <p:cNvPr id="4" name="Content Placeholder 3"/>
          <p:cNvPicPr>
            <a:picLocks noGrp="1" noChangeAspect="1"/>
          </p:cNvPicPr>
          <p:nvPr>
            <p:ph idx="1"/>
          </p:nvPr>
        </p:nvPicPr>
        <p:blipFill>
          <a:blip r:embed="rId2"/>
          <a:stretch>
            <a:fillRect/>
          </a:stretch>
        </p:blipFill>
        <p:spPr>
          <a:xfrm>
            <a:off x="809625" y="1564830"/>
            <a:ext cx="10572750" cy="1571625"/>
          </a:xfrm>
          <a:prstGeom prst="rect">
            <a:avLst/>
          </a:prstGeom>
        </p:spPr>
      </p:pic>
      <p:pic>
        <p:nvPicPr>
          <p:cNvPr id="5" name="Picture 4"/>
          <p:cNvPicPr>
            <a:picLocks noChangeAspect="1"/>
          </p:cNvPicPr>
          <p:nvPr/>
        </p:nvPicPr>
        <p:blipFill>
          <a:blip r:embed="rId3"/>
          <a:stretch>
            <a:fillRect/>
          </a:stretch>
        </p:blipFill>
        <p:spPr>
          <a:xfrm>
            <a:off x="2502217" y="3209607"/>
            <a:ext cx="6181725" cy="3200400"/>
          </a:xfrm>
          <a:prstGeom prst="rect">
            <a:avLst/>
          </a:prstGeom>
        </p:spPr>
      </p:pic>
    </p:spTree>
    <p:extLst>
      <p:ext uri="{BB962C8B-B14F-4D97-AF65-F5344CB8AC3E}">
        <p14:creationId xmlns:p14="http://schemas.microsoft.com/office/powerpoint/2010/main" val="3402650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Label encoding</a:t>
            </a:r>
            <a:r>
              <a:rPr lang="en-US" dirty="0"/>
              <a:t> </a:t>
            </a:r>
          </a:p>
        </p:txBody>
      </p:sp>
      <p:sp>
        <p:nvSpPr>
          <p:cNvPr id="3" name="Content Placeholder 2"/>
          <p:cNvSpPr>
            <a:spLocks noGrp="1"/>
          </p:cNvSpPr>
          <p:nvPr>
            <p:ph idx="1"/>
          </p:nvPr>
        </p:nvSpPr>
        <p:spPr>
          <a:xfrm>
            <a:off x="581192" y="1490597"/>
            <a:ext cx="11029615" cy="2971675"/>
          </a:xfrm>
        </p:spPr>
        <p:txBody>
          <a:bodyPr>
            <a:noAutofit/>
          </a:bodyPr>
          <a:lstStyle/>
          <a:p>
            <a:r>
              <a:rPr lang="en-US" sz="2400" dirty="0" smtClean="0"/>
              <a:t>These labels of data </a:t>
            </a:r>
            <a:r>
              <a:rPr lang="en-US" sz="2400" dirty="0"/>
              <a:t>can be </a:t>
            </a:r>
            <a:r>
              <a:rPr lang="en-US" sz="2400" dirty="0" smtClean="0"/>
              <a:t>in the </a:t>
            </a:r>
            <a:r>
              <a:rPr lang="en-US" sz="2400" dirty="0"/>
              <a:t>form of words, numbers, or something </a:t>
            </a:r>
            <a:r>
              <a:rPr lang="en-US" sz="2400" dirty="0" smtClean="0"/>
              <a:t>else </a:t>
            </a:r>
          </a:p>
          <a:p>
            <a:r>
              <a:rPr lang="en-US" sz="2400" dirty="0" smtClean="0"/>
              <a:t>The </a:t>
            </a:r>
            <a:r>
              <a:rPr lang="en-US" sz="2400" dirty="0"/>
              <a:t>machine learning functions in </a:t>
            </a:r>
            <a:r>
              <a:rPr lang="en-US" sz="2400" b="1" dirty="0" err="1" smtClean="0"/>
              <a:t>sklearn</a:t>
            </a:r>
            <a:r>
              <a:rPr lang="en-US" sz="2400" b="1" dirty="0" smtClean="0"/>
              <a:t> </a:t>
            </a:r>
            <a:r>
              <a:rPr lang="en-US" sz="2400" dirty="0"/>
              <a:t>library </a:t>
            </a:r>
            <a:r>
              <a:rPr lang="en-US" sz="2400" dirty="0" smtClean="0"/>
              <a:t>expect </a:t>
            </a:r>
            <a:r>
              <a:rPr lang="en-US" sz="2400" dirty="0"/>
              <a:t>them to be </a:t>
            </a:r>
            <a:r>
              <a:rPr lang="en-US" sz="2400" dirty="0" smtClean="0"/>
              <a:t>numbers </a:t>
            </a:r>
          </a:p>
          <a:p>
            <a:pPr lvl="1"/>
            <a:r>
              <a:rPr lang="en-US" sz="2000" dirty="0" smtClean="0"/>
              <a:t>If </a:t>
            </a:r>
            <a:r>
              <a:rPr lang="en-US" sz="2000" dirty="0"/>
              <a:t>they are already numbers, then we can use them </a:t>
            </a:r>
            <a:r>
              <a:rPr lang="en-US" sz="2000" dirty="0" smtClean="0"/>
              <a:t>directly to </a:t>
            </a:r>
            <a:r>
              <a:rPr lang="en-US" sz="2000" dirty="0"/>
              <a:t>start training. </a:t>
            </a:r>
            <a:endParaRPr lang="en-US" sz="2000" dirty="0" smtClean="0"/>
          </a:p>
          <a:p>
            <a:pPr lvl="1"/>
            <a:r>
              <a:rPr lang="en-US" sz="2000" dirty="0"/>
              <a:t>Label encoding refers to the process of transforming the word labels into numerical </a:t>
            </a:r>
            <a:r>
              <a:rPr lang="en-US" sz="2000" dirty="0" smtClean="0"/>
              <a:t>form </a:t>
            </a:r>
            <a:endParaRPr lang="en-US" sz="2000" dirty="0"/>
          </a:p>
          <a:p>
            <a:pPr lvl="1"/>
            <a:r>
              <a:rPr lang="en-US" sz="2000" dirty="0" smtClean="0"/>
              <a:t>To </a:t>
            </a:r>
            <a:r>
              <a:rPr lang="en-US" sz="2000" dirty="0"/>
              <a:t>convert </a:t>
            </a:r>
            <a:r>
              <a:rPr lang="en-US" sz="2000" dirty="0" smtClean="0"/>
              <a:t>word labels </a:t>
            </a:r>
            <a:r>
              <a:rPr lang="en-US" sz="2000" dirty="0"/>
              <a:t>into numbers, </a:t>
            </a:r>
            <a:r>
              <a:rPr lang="en-US" sz="2000" b="1" dirty="0" smtClean="0">
                <a:solidFill>
                  <a:srgbClr val="7030A0"/>
                </a:solidFill>
              </a:rPr>
              <a:t>label encoder </a:t>
            </a:r>
            <a:r>
              <a:rPr lang="en-US" sz="2000" dirty="0" smtClean="0"/>
              <a:t>is used in </a:t>
            </a:r>
            <a:r>
              <a:rPr lang="en-US" sz="2000" b="1" dirty="0" err="1" smtClean="0">
                <a:solidFill>
                  <a:srgbClr val="7030A0"/>
                </a:solidFill>
              </a:rPr>
              <a:t>sklearn</a:t>
            </a:r>
            <a:endParaRPr lang="en-US" sz="2000" dirty="0"/>
          </a:p>
        </p:txBody>
      </p:sp>
      <p:pic>
        <p:nvPicPr>
          <p:cNvPr id="4" name="Picture 3"/>
          <p:cNvPicPr>
            <a:picLocks noChangeAspect="1"/>
          </p:cNvPicPr>
          <p:nvPr/>
        </p:nvPicPr>
        <p:blipFill>
          <a:blip r:embed="rId2"/>
          <a:stretch>
            <a:fillRect/>
          </a:stretch>
        </p:blipFill>
        <p:spPr>
          <a:xfrm>
            <a:off x="3364933" y="4366102"/>
            <a:ext cx="6456279" cy="2491897"/>
          </a:xfrm>
          <a:prstGeom prst="rect">
            <a:avLst/>
          </a:prstGeom>
        </p:spPr>
      </p:pic>
    </p:spTree>
    <p:extLst>
      <p:ext uri="{BB962C8B-B14F-4D97-AF65-F5344CB8AC3E}">
        <p14:creationId xmlns:p14="http://schemas.microsoft.com/office/powerpoint/2010/main" val="513236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 encoding</a:t>
            </a:r>
            <a:endParaRPr lang="en-US" dirty="0"/>
          </a:p>
        </p:txBody>
      </p:sp>
      <p:pic>
        <p:nvPicPr>
          <p:cNvPr id="4" name="Content Placeholder 3"/>
          <p:cNvPicPr>
            <a:picLocks noGrp="1" noChangeAspect="1"/>
          </p:cNvPicPr>
          <p:nvPr>
            <p:ph idx="1"/>
          </p:nvPr>
        </p:nvPicPr>
        <p:blipFill>
          <a:blip r:embed="rId2"/>
          <a:stretch>
            <a:fillRect/>
          </a:stretch>
        </p:blipFill>
        <p:spPr>
          <a:xfrm>
            <a:off x="581192" y="1438335"/>
            <a:ext cx="4486442" cy="583075"/>
          </a:xfrm>
          <a:prstGeom prst="rect">
            <a:avLst/>
          </a:prstGeom>
        </p:spPr>
      </p:pic>
      <p:pic>
        <p:nvPicPr>
          <p:cNvPr id="5" name="Picture 4"/>
          <p:cNvPicPr>
            <a:picLocks noChangeAspect="1"/>
          </p:cNvPicPr>
          <p:nvPr/>
        </p:nvPicPr>
        <p:blipFill>
          <a:blip r:embed="rId3"/>
          <a:stretch>
            <a:fillRect/>
          </a:stretch>
        </p:blipFill>
        <p:spPr>
          <a:xfrm>
            <a:off x="581192" y="2021410"/>
            <a:ext cx="10975848" cy="652473"/>
          </a:xfrm>
          <a:prstGeom prst="rect">
            <a:avLst/>
          </a:prstGeom>
        </p:spPr>
      </p:pic>
      <p:pic>
        <p:nvPicPr>
          <p:cNvPr id="6" name="Picture 5"/>
          <p:cNvPicPr>
            <a:picLocks noChangeAspect="1"/>
          </p:cNvPicPr>
          <p:nvPr/>
        </p:nvPicPr>
        <p:blipFill>
          <a:blip r:embed="rId4"/>
          <a:stretch>
            <a:fillRect/>
          </a:stretch>
        </p:blipFill>
        <p:spPr>
          <a:xfrm>
            <a:off x="581192" y="2682628"/>
            <a:ext cx="5792510" cy="821326"/>
          </a:xfrm>
          <a:prstGeom prst="rect">
            <a:avLst/>
          </a:prstGeom>
        </p:spPr>
      </p:pic>
      <p:pic>
        <p:nvPicPr>
          <p:cNvPr id="7" name="Picture 6"/>
          <p:cNvPicPr>
            <a:picLocks noChangeAspect="1"/>
          </p:cNvPicPr>
          <p:nvPr/>
        </p:nvPicPr>
        <p:blipFill>
          <a:blip r:embed="rId5"/>
          <a:stretch>
            <a:fillRect/>
          </a:stretch>
        </p:blipFill>
        <p:spPr>
          <a:xfrm>
            <a:off x="581192" y="3512699"/>
            <a:ext cx="6043970" cy="1164278"/>
          </a:xfrm>
          <a:prstGeom prst="rect">
            <a:avLst/>
          </a:prstGeom>
        </p:spPr>
      </p:pic>
      <p:pic>
        <p:nvPicPr>
          <p:cNvPr id="8" name="Picture 7"/>
          <p:cNvPicPr>
            <a:picLocks noChangeAspect="1"/>
          </p:cNvPicPr>
          <p:nvPr/>
        </p:nvPicPr>
        <p:blipFill>
          <a:blip r:embed="rId6"/>
          <a:stretch>
            <a:fillRect/>
          </a:stretch>
        </p:blipFill>
        <p:spPr>
          <a:xfrm>
            <a:off x="518327" y="4685722"/>
            <a:ext cx="6106835" cy="1331684"/>
          </a:xfrm>
          <a:prstGeom prst="rect">
            <a:avLst/>
          </a:prstGeom>
        </p:spPr>
      </p:pic>
      <p:pic>
        <p:nvPicPr>
          <p:cNvPr id="9" name="Picture 8"/>
          <p:cNvPicPr>
            <a:picLocks noChangeAspect="1"/>
          </p:cNvPicPr>
          <p:nvPr/>
        </p:nvPicPr>
        <p:blipFill>
          <a:blip r:embed="rId7"/>
          <a:stretch>
            <a:fillRect/>
          </a:stretch>
        </p:blipFill>
        <p:spPr>
          <a:xfrm>
            <a:off x="6074328" y="2951210"/>
            <a:ext cx="6052474" cy="1124971"/>
          </a:xfrm>
          <a:prstGeom prst="rect">
            <a:avLst/>
          </a:prstGeom>
        </p:spPr>
      </p:pic>
      <p:pic>
        <p:nvPicPr>
          <p:cNvPr id="10" name="Picture 9"/>
          <p:cNvPicPr>
            <a:picLocks noChangeAspect="1"/>
          </p:cNvPicPr>
          <p:nvPr/>
        </p:nvPicPr>
        <p:blipFill>
          <a:blip r:embed="rId8"/>
          <a:stretch>
            <a:fillRect/>
          </a:stretch>
        </p:blipFill>
        <p:spPr>
          <a:xfrm>
            <a:off x="6967728" y="4350017"/>
            <a:ext cx="5076922" cy="2114791"/>
          </a:xfrm>
          <a:prstGeom prst="rect">
            <a:avLst/>
          </a:prstGeom>
        </p:spPr>
      </p:pic>
    </p:spTree>
    <p:extLst>
      <p:ext uri="{BB962C8B-B14F-4D97-AF65-F5344CB8AC3E}">
        <p14:creationId xmlns:p14="http://schemas.microsoft.com/office/powerpoint/2010/main" val="248797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3" y="1524000"/>
                <a:ext cx="8233624" cy="5132832"/>
              </a:xfrm>
            </p:spPr>
            <p:txBody>
              <a:bodyPr>
                <a:normAutofit fontScale="92500" lnSpcReduction="10000"/>
              </a:bodyPr>
              <a:lstStyle/>
              <a:p>
                <a:r>
                  <a:rPr lang="en-US" b="1" dirty="0" smtClean="0"/>
                  <a:t>Linear </a:t>
                </a:r>
                <a:r>
                  <a:rPr lang="en-US" b="1" dirty="0"/>
                  <a:t>R</a:t>
                </a:r>
                <a:r>
                  <a:rPr lang="en-US" b="1" dirty="0" smtClean="0"/>
                  <a:t>egression:</a:t>
                </a:r>
                <a:r>
                  <a:rPr lang="en-US" dirty="0"/>
                  <a:t> </a:t>
                </a:r>
                <a:r>
                  <a:rPr lang="en-US" dirty="0" smtClean="0"/>
                  <a:t> is </a:t>
                </a:r>
                <a:r>
                  <a:rPr lang="en-US" dirty="0"/>
                  <a:t>a linear approach for modelling the relationship between a scalar response and one or more explanatory </a:t>
                </a:r>
                <a:r>
                  <a:rPr lang="en-US" dirty="0" smtClean="0"/>
                  <a:t>variables</a:t>
                </a:r>
              </a:p>
              <a:p>
                <a:r>
                  <a:rPr lang="en-US" sz="2100" b="1" dirty="0"/>
                  <a:t>S</a:t>
                </a:r>
                <a:r>
                  <a:rPr lang="en-US" sz="2100" b="1" dirty="0" smtClean="0"/>
                  <a:t>imple </a:t>
                </a:r>
                <a:r>
                  <a:rPr lang="en-US" sz="2100" b="1" dirty="0"/>
                  <a:t>L</a:t>
                </a:r>
                <a:r>
                  <a:rPr lang="en-US" sz="2100" b="1" dirty="0" smtClean="0"/>
                  <a:t>inear Regression</a:t>
                </a:r>
                <a:r>
                  <a:rPr lang="en-US" i="1" dirty="0" smtClean="0"/>
                  <a:t>: </a:t>
                </a:r>
                <a:r>
                  <a:rPr lang="en-US" sz="2100" dirty="0"/>
                  <a:t>When one </a:t>
                </a:r>
                <a:r>
                  <a:rPr lang="en-US" sz="2100" dirty="0" smtClean="0"/>
                  <a:t>explanatory </a:t>
                </a:r>
                <a:r>
                  <a:rPr lang="en-US" sz="2100" dirty="0"/>
                  <a:t>variable is </a:t>
                </a:r>
                <a:r>
                  <a:rPr lang="en-US" sz="2100" dirty="0" smtClean="0"/>
                  <a:t>used</a:t>
                </a:r>
              </a:p>
              <a:p>
                <a:r>
                  <a:rPr lang="en-US" b="1" dirty="0" smtClean="0"/>
                  <a:t>Multiple Linear Regression: </a:t>
                </a:r>
                <a:r>
                  <a:rPr lang="en-US" sz="2100" dirty="0"/>
                  <a:t>When more than one variables are used </a:t>
                </a:r>
                <a:r>
                  <a:rPr lang="en-US" dirty="0"/>
                  <a:t> </a:t>
                </a:r>
                <a:endParaRPr lang="en-US" b="1" dirty="0" smtClean="0"/>
              </a:p>
              <a:p>
                <a:r>
                  <a:rPr lang="en-US" dirty="0" smtClean="0"/>
                  <a:t>The parameters are estimated using training data</a:t>
                </a:r>
              </a:p>
              <a:p>
                <a:r>
                  <a:rPr lang="en-US" b="1" dirty="0" smtClean="0"/>
                  <a:t>Correlation </a:t>
                </a:r>
                <a:r>
                  <a:rPr lang="en-US" b="1" dirty="0"/>
                  <a:t>C</a:t>
                </a:r>
                <a:r>
                  <a:rPr lang="en-US" b="1" dirty="0" smtClean="0"/>
                  <a:t>oefficient: </a:t>
                </a:r>
                <a:r>
                  <a:rPr lang="en-US" dirty="0" smtClean="0"/>
                  <a:t>The </a:t>
                </a:r>
                <a:r>
                  <a:rPr lang="en-US" dirty="0"/>
                  <a:t>measure of the extent of the relationship between two </a:t>
                </a:r>
                <a:r>
                  <a:rPr lang="en-US" dirty="0" smtClean="0"/>
                  <a:t>variables. </a:t>
                </a:r>
              </a:p>
              <a:p>
                <a:pPr lvl="1"/>
                <a:r>
                  <a:rPr lang="en-US" dirty="0" smtClean="0"/>
                  <a:t>The </a:t>
                </a:r>
                <a:r>
                  <a:rPr lang="en-US" dirty="0"/>
                  <a:t>range of this coefficient lies between -1 to +</a:t>
                </a:r>
                <a:r>
                  <a:rPr lang="en-US" dirty="0" smtClean="0"/>
                  <a:t>1</a:t>
                </a:r>
              </a:p>
              <a:p>
                <a:r>
                  <a:rPr lang="en-US" dirty="0"/>
                  <a:t>A linear regression line equation is written in the form </a:t>
                </a:r>
                <a:r>
                  <a:rPr lang="en-US" dirty="0" smtClean="0"/>
                  <a:t>of</a:t>
                </a:r>
              </a:p>
              <a:p>
                <a:pPr lvl="1"/>
                <a14:m>
                  <m:oMath xmlns:m="http://schemas.openxmlformats.org/officeDocument/2006/math">
                    <m:r>
                      <a:rPr lang="en-US" b="1" i="1" dirty="0" smtClean="0">
                        <a:solidFill>
                          <a:srgbClr val="7030A0"/>
                        </a:solidFill>
                        <a:latin typeface="Cambria Math" panose="02040503050406030204" pitchFamily="18" charset="0"/>
                      </a:rPr>
                      <m:t>𝒀</m:t>
                    </m:r>
                    <m:r>
                      <a:rPr lang="en-US" b="1" i="1" dirty="0" smtClean="0">
                        <a:solidFill>
                          <a:srgbClr val="7030A0"/>
                        </a:solidFill>
                        <a:latin typeface="Cambria Math" panose="02040503050406030204" pitchFamily="18" charset="0"/>
                      </a:rPr>
                      <m:t> = </m:t>
                    </m:r>
                    <m:r>
                      <a:rPr lang="en-US" b="1" i="1" dirty="0" smtClean="0">
                        <a:solidFill>
                          <a:srgbClr val="7030A0"/>
                        </a:solidFill>
                        <a:latin typeface="Cambria Math" panose="02040503050406030204" pitchFamily="18" charset="0"/>
                      </a:rPr>
                      <m:t>𝒂</m:t>
                    </m:r>
                    <m:r>
                      <a:rPr lang="en-US" b="1" i="1" dirty="0" smtClean="0">
                        <a:solidFill>
                          <a:srgbClr val="7030A0"/>
                        </a:solidFill>
                        <a:latin typeface="Cambria Math" panose="02040503050406030204" pitchFamily="18" charset="0"/>
                      </a:rPr>
                      <m:t> + </m:t>
                    </m:r>
                    <m:r>
                      <a:rPr lang="en-US" b="1" i="1" dirty="0" err="1">
                        <a:solidFill>
                          <a:srgbClr val="7030A0"/>
                        </a:solidFill>
                        <a:latin typeface="Cambria Math" panose="02040503050406030204" pitchFamily="18" charset="0"/>
                      </a:rPr>
                      <m:t>𝒃𝑿</m:t>
                    </m:r>
                    <m:r>
                      <a:rPr lang="en-US" b="1" i="1" dirty="0" smtClean="0">
                        <a:solidFill>
                          <a:srgbClr val="7030A0"/>
                        </a:solidFill>
                        <a:latin typeface="Cambria Math" panose="02040503050406030204" pitchFamily="18" charset="0"/>
                      </a:rPr>
                      <m:t>→</m:t>
                    </m:r>
                    <m:sSub>
                      <m:sSubPr>
                        <m:ctrlPr>
                          <a:rPr lang="en-US" b="1" i="1" dirty="0" smtClean="0">
                            <a:solidFill>
                              <a:srgbClr val="7030A0"/>
                            </a:solidFill>
                            <a:latin typeface="Cambria Math" panose="02040503050406030204" pitchFamily="18" charset="0"/>
                            <a:ea typeface="Cambria Math" panose="02040503050406030204" pitchFamily="18" charset="0"/>
                          </a:rPr>
                        </m:ctrlPr>
                      </m:sSubPr>
                      <m:e>
                        <m:r>
                          <a:rPr lang="en-US" b="1" i="1" dirty="0" smtClean="0">
                            <a:solidFill>
                              <a:srgbClr val="7030A0"/>
                            </a:solidFill>
                            <a:latin typeface="Cambria Math" panose="02040503050406030204" pitchFamily="18" charset="0"/>
                            <a:ea typeface="Cambria Math" panose="02040503050406030204" pitchFamily="18" charset="0"/>
                          </a:rPr>
                          <m:t>𝜷</m:t>
                        </m:r>
                      </m:e>
                      <m:sub>
                        <m:r>
                          <a:rPr lang="en-US" b="1" i="1" dirty="0" smtClean="0">
                            <a:solidFill>
                              <a:srgbClr val="7030A0"/>
                            </a:solidFill>
                            <a:latin typeface="Cambria Math" panose="02040503050406030204" pitchFamily="18" charset="0"/>
                            <a:ea typeface="Cambria Math" panose="02040503050406030204" pitchFamily="18" charset="0"/>
                          </a:rPr>
                          <m:t>𝟎</m:t>
                        </m:r>
                      </m:sub>
                    </m:sSub>
                    <m:r>
                      <a:rPr lang="en-US" b="1" i="1" dirty="0" smtClean="0">
                        <a:solidFill>
                          <a:srgbClr val="7030A0"/>
                        </a:solidFill>
                        <a:latin typeface="Cambria Math" panose="02040503050406030204" pitchFamily="18" charset="0"/>
                        <a:ea typeface="Cambria Math" panose="02040503050406030204" pitchFamily="18" charset="0"/>
                      </a:rPr>
                      <m:t>+</m:t>
                    </m:r>
                    <m:sSub>
                      <m:sSubPr>
                        <m:ctrlPr>
                          <a:rPr lang="en-US" b="1" i="1" dirty="0" smtClean="0">
                            <a:solidFill>
                              <a:srgbClr val="7030A0"/>
                            </a:solidFill>
                            <a:latin typeface="Cambria Math" panose="02040503050406030204" pitchFamily="18" charset="0"/>
                            <a:ea typeface="Cambria Math" panose="02040503050406030204" pitchFamily="18" charset="0"/>
                          </a:rPr>
                        </m:ctrlPr>
                      </m:sSubPr>
                      <m:e>
                        <m:r>
                          <a:rPr lang="en-US" b="1" i="1" dirty="0" smtClean="0">
                            <a:solidFill>
                              <a:srgbClr val="7030A0"/>
                            </a:solidFill>
                            <a:latin typeface="Cambria Math" panose="02040503050406030204" pitchFamily="18" charset="0"/>
                            <a:ea typeface="Cambria Math" panose="02040503050406030204" pitchFamily="18" charset="0"/>
                          </a:rPr>
                          <m:t>𝜷</m:t>
                        </m:r>
                      </m:e>
                      <m:sub>
                        <m:r>
                          <a:rPr lang="en-US" b="1" i="1" dirty="0" smtClean="0">
                            <a:solidFill>
                              <a:srgbClr val="7030A0"/>
                            </a:solidFill>
                            <a:latin typeface="Cambria Math" panose="02040503050406030204" pitchFamily="18" charset="0"/>
                            <a:ea typeface="Cambria Math" panose="02040503050406030204" pitchFamily="18" charset="0"/>
                          </a:rPr>
                          <m:t>𝟏</m:t>
                        </m:r>
                      </m:sub>
                    </m:sSub>
                    <m:r>
                      <a:rPr lang="en-US" b="1" i="1" dirty="0" smtClean="0">
                        <a:solidFill>
                          <a:srgbClr val="7030A0"/>
                        </a:solidFill>
                        <a:latin typeface="Cambria Math" panose="02040503050406030204" pitchFamily="18" charset="0"/>
                        <a:ea typeface="Cambria Math" panose="02040503050406030204" pitchFamily="18" charset="0"/>
                      </a:rPr>
                      <m:t>𝑿</m:t>
                    </m:r>
                  </m:oMath>
                </a14:m>
                <a:endParaRPr lang="en-US" b="1" dirty="0">
                  <a:solidFill>
                    <a:srgbClr val="7030A0"/>
                  </a:solidFill>
                </a:endParaRPr>
              </a:p>
              <a:p>
                <a:pPr lvl="1"/>
                <a14:m>
                  <m:oMath xmlns:m="http://schemas.openxmlformats.org/officeDocument/2006/math">
                    <m:r>
                      <a:rPr lang="en-US" b="1" i="1" dirty="0" smtClean="0">
                        <a:solidFill>
                          <a:srgbClr val="7030A0"/>
                        </a:solidFill>
                        <a:latin typeface="Cambria Math" panose="02040503050406030204" pitchFamily="18" charset="0"/>
                      </a:rPr>
                      <m:t>𝑿</m:t>
                    </m:r>
                  </m:oMath>
                </a14:m>
                <a:r>
                  <a:rPr lang="en-US" dirty="0" smtClean="0"/>
                  <a:t> </a:t>
                </a:r>
                <a:r>
                  <a:rPr lang="en-US" dirty="0"/>
                  <a:t>is the independent variable and plotted along the x-axis</a:t>
                </a:r>
              </a:p>
              <a:p>
                <a:pPr lvl="1"/>
                <a14:m>
                  <m:oMath xmlns:m="http://schemas.openxmlformats.org/officeDocument/2006/math">
                    <m:r>
                      <a:rPr lang="en-US" b="1" i="1" dirty="0" smtClean="0">
                        <a:solidFill>
                          <a:srgbClr val="7030A0"/>
                        </a:solidFill>
                        <a:latin typeface="Cambria Math" panose="02040503050406030204" pitchFamily="18" charset="0"/>
                      </a:rPr>
                      <m:t>𝒀</m:t>
                    </m:r>
                    <m:r>
                      <a:rPr lang="en-US" i="1" dirty="0" smtClean="0">
                        <a:latin typeface="Cambria Math" panose="02040503050406030204" pitchFamily="18" charset="0"/>
                      </a:rPr>
                      <m:t> </m:t>
                    </m:r>
                  </m:oMath>
                </a14:m>
                <a:r>
                  <a:rPr lang="en-US" dirty="0"/>
                  <a:t>is the dependent variable and plotted along the y-axis</a:t>
                </a:r>
              </a:p>
              <a:p>
                <a:pPr lvl="1"/>
                <a:r>
                  <a:rPr lang="en-US" dirty="0"/>
                  <a:t>The slope of the </a:t>
                </a:r>
                <a:r>
                  <a:rPr lang="en-US" dirty="0" smtClean="0"/>
                  <a:t>line is </a:t>
                </a:r>
                <a14:m>
                  <m:oMath xmlns:m="http://schemas.openxmlformats.org/officeDocument/2006/math">
                    <m:r>
                      <a:rPr lang="en-US" i="1" dirty="0" smtClean="0">
                        <a:latin typeface="Cambria Math" panose="02040503050406030204" pitchFamily="18" charset="0"/>
                      </a:rPr>
                      <m:t>𝑏</m:t>
                    </m:r>
                  </m:oMath>
                </a14:m>
                <a:r>
                  <a:rPr lang="en-US" dirty="0"/>
                  <a:t>, and </a:t>
                </a:r>
                <a14:m>
                  <m:oMath xmlns:m="http://schemas.openxmlformats.org/officeDocument/2006/math">
                    <m:r>
                      <a:rPr lang="en-US" i="1" dirty="0" smtClean="0">
                        <a:latin typeface="Cambria Math" panose="02040503050406030204" pitchFamily="18" charset="0"/>
                      </a:rPr>
                      <m:t>𝑎</m:t>
                    </m:r>
                  </m:oMath>
                </a14:m>
                <a:r>
                  <a:rPr lang="en-US" dirty="0"/>
                  <a:t> is the intercept (the value of y when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0</m:t>
                    </m:r>
                  </m:oMath>
                </a14:m>
                <a:r>
                  <a:rPr lang="en-US" dirty="0" smtClean="0"/>
                  <a:t>)</a:t>
                </a:r>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3" y="1524000"/>
                <a:ext cx="8233624" cy="5132832"/>
              </a:xfrm>
              <a:blipFill rotWithShape="0">
                <a:blip r:embed="rId2"/>
                <a:stretch>
                  <a:fillRect l="-29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476488" y="1779079"/>
            <a:ext cx="3252979" cy="1498922"/>
          </a:xfrm>
          <a:prstGeom prst="rect">
            <a:avLst/>
          </a:prstGeom>
        </p:spPr>
      </p:pic>
      <p:pic>
        <p:nvPicPr>
          <p:cNvPr id="5" name="Picture 4"/>
          <p:cNvPicPr>
            <a:picLocks noChangeAspect="1"/>
          </p:cNvPicPr>
          <p:nvPr/>
        </p:nvPicPr>
        <p:blipFill>
          <a:blip r:embed="rId4"/>
          <a:stretch>
            <a:fillRect/>
          </a:stretch>
        </p:blipFill>
        <p:spPr>
          <a:xfrm>
            <a:off x="8041710" y="3890181"/>
            <a:ext cx="3983275" cy="2473753"/>
          </a:xfrm>
          <a:prstGeom prst="rect">
            <a:avLst/>
          </a:prstGeom>
        </p:spPr>
      </p:pic>
    </p:spTree>
    <p:extLst>
      <p:ext uri="{BB962C8B-B14F-4D97-AF65-F5344CB8AC3E}">
        <p14:creationId xmlns:p14="http://schemas.microsoft.com/office/powerpoint/2010/main" val="22435131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3" y="1524000"/>
                <a:ext cx="6944320" cy="954024"/>
              </a:xfrm>
            </p:spPr>
            <p:txBody>
              <a:bodyPr/>
              <a:lstStyle/>
              <a:p>
                <a:r>
                  <a:rPr lang="en-US" dirty="0" smtClean="0"/>
                  <a:t>Regression Equation	</a:t>
                </a:r>
                <a14:m>
                  <m:oMath xmlns:m="http://schemas.openxmlformats.org/officeDocument/2006/math">
                    <m:r>
                      <a:rPr lang="en-US" b="1" i="1" dirty="0">
                        <a:solidFill>
                          <a:srgbClr val="7030A0"/>
                        </a:solidFill>
                        <a:latin typeface="Cambria Math" panose="02040503050406030204" pitchFamily="18" charset="0"/>
                      </a:rPr>
                      <m:t>𝒚</m:t>
                    </m:r>
                    <m:r>
                      <a:rPr lang="en-US" b="1" i="1" dirty="0">
                        <a:solidFill>
                          <a:srgbClr val="7030A0"/>
                        </a:solidFill>
                        <a:latin typeface="Cambria Math" panose="02040503050406030204" pitchFamily="18" charset="0"/>
                      </a:rPr>
                      <m:t> = </m:t>
                    </m:r>
                    <m:r>
                      <a:rPr lang="en-US" b="1" i="1" dirty="0">
                        <a:solidFill>
                          <a:srgbClr val="7030A0"/>
                        </a:solidFill>
                        <a:latin typeface="Cambria Math" panose="02040503050406030204" pitchFamily="18" charset="0"/>
                      </a:rPr>
                      <m:t>𝒂</m:t>
                    </m:r>
                    <m:r>
                      <a:rPr lang="en-US" b="1" i="1" dirty="0">
                        <a:solidFill>
                          <a:srgbClr val="7030A0"/>
                        </a:solidFill>
                        <a:latin typeface="Cambria Math" panose="02040503050406030204" pitchFamily="18" charset="0"/>
                      </a:rPr>
                      <m:t> + </m:t>
                    </m:r>
                    <m:r>
                      <a:rPr lang="en-US" b="1" i="1" dirty="0" err="1">
                        <a:solidFill>
                          <a:srgbClr val="7030A0"/>
                        </a:solidFill>
                        <a:latin typeface="Cambria Math" panose="02040503050406030204" pitchFamily="18" charset="0"/>
                      </a:rPr>
                      <m:t>𝒃𝒙</m:t>
                    </m:r>
                  </m:oMath>
                </a14:m>
                <a:endParaRPr lang="en-US" b="1" dirty="0">
                  <a:solidFill>
                    <a:srgbClr val="7030A0"/>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3" y="1524000"/>
                <a:ext cx="6944320" cy="954024"/>
              </a:xfrm>
              <a:blipFill rotWithShape="0">
                <a:blip r:embed="rId2"/>
                <a:stretch>
                  <a:fillRect l="-439"/>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17821" t="6677" r="11296" b="7368"/>
          <a:stretch/>
        </p:blipFill>
        <p:spPr>
          <a:xfrm>
            <a:off x="7903103" y="1092019"/>
            <a:ext cx="3707705" cy="5431461"/>
          </a:xfrm>
          <a:prstGeom prst="rect">
            <a:avLst/>
          </a:prstGeom>
        </p:spPr>
      </p:pic>
      <p:pic>
        <p:nvPicPr>
          <p:cNvPr id="5" name="Picture 4"/>
          <p:cNvPicPr>
            <a:picLocks noChangeAspect="1"/>
          </p:cNvPicPr>
          <p:nvPr/>
        </p:nvPicPr>
        <p:blipFill>
          <a:blip r:embed="rId4"/>
          <a:stretch>
            <a:fillRect/>
          </a:stretch>
        </p:blipFill>
        <p:spPr>
          <a:xfrm>
            <a:off x="1590915" y="2231136"/>
            <a:ext cx="4834128" cy="2231136"/>
          </a:xfrm>
          <a:prstGeom prst="rect">
            <a:avLst/>
          </a:prstGeom>
        </p:spPr>
      </p:pic>
    </p:spTree>
    <p:extLst>
      <p:ext uri="{BB962C8B-B14F-4D97-AF65-F5344CB8AC3E}">
        <p14:creationId xmlns:p14="http://schemas.microsoft.com/office/powerpoint/2010/main" val="3826375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Logistic Regression classifier</a:t>
            </a:r>
            <a:r>
              <a:rPr lang="en-US" dirty="0"/>
              <a:t> </a:t>
            </a:r>
          </a:p>
        </p:txBody>
      </p:sp>
      <p:sp>
        <p:nvSpPr>
          <p:cNvPr id="3" name="Content Placeholder 2"/>
          <p:cNvSpPr>
            <a:spLocks noGrp="1"/>
          </p:cNvSpPr>
          <p:nvPr>
            <p:ph idx="1"/>
          </p:nvPr>
        </p:nvSpPr>
        <p:spPr>
          <a:xfrm>
            <a:off x="581193" y="1523999"/>
            <a:ext cx="8425647" cy="3342921"/>
          </a:xfrm>
        </p:spPr>
        <p:txBody>
          <a:bodyPr>
            <a:normAutofit fontScale="92500"/>
          </a:bodyPr>
          <a:lstStyle/>
          <a:p>
            <a:r>
              <a:rPr lang="en-US" dirty="0" smtClean="0"/>
              <a:t>Used </a:t>
            </a:r>
            <a:r>
              <a:rPr lang="en-US" dirty="0"/>
              <a:t>to explain the relationship between </a:t>
            </a:r>
            <a:r>
              <a:rPr lang="en-US" dirty="0" smtClean="0"/>
              <a:t>input variables </a:t>
            </a:r>
            <a:r>
              <a:rPr lang="en-US" dirty="0"/>
              <a:t>and output </a:t>
            </a:r>
            <a:r>
              <a:rPr lang="en-US" dirty="0" smtClean="0"/>
              <a:t>variables </a:t>
            </a:r>
          </a:p>
          <a:p>
            <a:r>
              <a:rPr lang="en-US" b="1" dirty="0" smtClean="0">
                <a:solidFill>
                  <a:srgbClr val="7030A0"/>
                </a:solidFill>
              </a:rPr>
              <a:t>Independent Variable</a:t>
            </a:r>
            <a:r>
              <a:rPr lang="en-US" dirty="0" smtClean="0"/>
              <a:t>: Input </a:t>
            </a:r>
            <a:r>
              <a:rPr lang="en-US" dirty="0"/>
              <a:t>variables </a:t>
            </a:r>
            <a:endParaRPr lang="en-US" dirty="0" smtClean="0"/>
          </a:p>
          <a:p>
            <a:r>
              <a:rPr lang="en-US" b="1" dirty="0" smtClean="0">
                <a:solidFill>
                  <a:srgbClr val="7030A0"/>
                </a:solidFill>
              </a:rPr>
              <a:t>Dependent Variable</a:t>
            </a:r>
            <a:r>
              <a:rPr lang="en-US" dirty="0" smtClean="0"/>
              <a:t>: Output variable </a:t>
            </a:r>
          </a:p>
          <a:p>
            <a:pPr lvl="1"/>
            <a:r>
              <a:rPr lang="en-US" dirty="0" smtClean="0"/>
              <a:t>The </a:t>
            </a:r>
            <a:r>
              <a:rPr lang="en-US" dirty="0"/>
              <a:t>dependent variable can </a:t>
            </a:r>
            <a:r>
              <a:rPr lang="en-US" dirty="0" smtClean="0"/>
              <a:t>take only </a:t>
            </a:r>
            <a:r>
              <a:rPr lang="en-US" dirty="0"/>
              <a:t>a fixed set of values. </a:t>
            </a:r>
            <a:endParaRPr lang="en-US" dirty="0" smtClean="0"/>
          </a:p>
          <a:p>
            <a:pPr lvl="1"/>
            <a:r>
              <a:rPr lang="en-US" dirty="0" smtClean="0"/>
              <a:t>These </a:t>
            </a:r>
            <a:r>
              <a:rPr lang="en-US" dirty="0"/>
              <a:t>values correspond to the classes of the </a:t>
            </a:r>
            <a:r>
              <a:rPr lang="en-US" dirty="0" smtClean="0"/>
              <a:t>classification problem</a:t>
            </a:r>
          </a:p>
          <a:p>
            <a:r>
              <a:rPr lang="en-US" b="1" dirty="0" smtClean="0">
                <a:solidFill>
                  <a:srgbClr val="7030A0"/>
                </a:solidFill>
              </a:rPr>
              <a:t>Goal</a:t>
            </a:r>
            <a:r>
              <a:rPr lang="en-US" dirty="0" smtClean="0"/>
              <a:t>: Identify </a:t>
            </a:r>
            <a:r>
              <a:rPr lang="en-US" dirty="0"/>
              <a:t>the relationship </a:t>
            </a:r>
            <a:r>
              <a:rPr lang="en-US" dirty="0" smtClean="0"/>
              <a:t>by </a:t>
            </a:r>
            <a:r>
              <a:rPr lang="en-US" dirty="0"/>
              <a:t>estimating the probabilities using a logistic function </a:t>
            </a:r>
            <a:r>
              <a:rPr lang="en-US" dirty="0" smtClean="0"/>
              <a:t> </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9006840" y="953977"/>
            <a:ext cx="3157958" cy="2365420"/>
          </a:xfrm>
          <a:prstGeom prst="rect">
            <a:avLst/>
          </a:prstGeom>
        </p:spPr>
      </p:pic>
      <p:pic>
        <p:nvPicPr>
          <p:cNvPr id="5" name="Picture 4"/>
          <p:cNvPicPr>
            <a:picLocks noChangeAspect="1"/>
          </p:cNvPicPr>
          <p:nvPr/>
        </p:nvPicPr>
        <p:blipFill>
          <a:blip r:embed="rId3"/>
          <a:stretch>
            <a:fillRect/>
          </a:stretch>
        </p:blipFill>
        <p:spPr>
          <a:xfrm>
            <a:off x="9006840" y="3571218"/>
            <a:ext cx="3146313" cy="2326584"/>
          </a:xfrm>
          <a:prstGeom prst="rect">
            <a:avLst/>
          </a:prstGeom>
        </p:spPr>
      </p:pic>
      <p:pic>
        <p:nvPicPr>
          <p:cNvPr id="6" name="Picture 5"/>
          <p:cNvPicPr>
            <a:picLocks noChangeAspect="1"/>
          </p:cNvPicPr>
          <p:nvPr/>
        </p:nvPicPr>
        <p:blipFill>
          <a:blip r:embed="rId4"/>
          <a:stretch>
            <a:fillRect/>
          </a:stretch>
        </p:blipFill>
        <p:spPr>
          <a:xfrm>
            <a:off x="2302784" y="4488701"/>
            <a:ext cx="6882193" cy="22219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81210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function</a:t>
            </a:r>
            <a:endParaRPr lang="en-US" dirty="0"/>
          </a:p>
        </p:txBody>
      </p:sp>
      <p:sp>
        <p:nvSpPr>
          <p:cNvPr id="3" name="Content Placeholder 2"/>
          <p:cNvSpPr>
            <a:spLocks noGrp="1"/>
          </p:cNvSpPr>
          <p:nvPr>
            <p:ph idx="1"/>
          </p:nvPr>
        </p:nvSpPr>
        <p:spPr>
          <a:xfrm>
            <a:off x="581193" y="1524000"/>
            <a:ext cx="6934423" cy="4914378"/>
          </a:xfrm>
        </p:spPr>
        <p:txBody>
          <a:bodyPr>
            <a:normAutofit/>
          </a:bodyPr>
          <a:lstStyle/>
          <a:p>
            <a:r>
              <a:rPr lang="en-US" sz="2400" dirty="0" smtClean="0"/>
              <a:t>Logistic function </a:t>
            </a:r>
            <a:r>
              <a:rPr lang="en-US" sz="2400" dirty="0"/>
              <a:t>is a </a:t>
            </a:r>
            <a:r>
              <a:rPr lang="en-US" sz="2400" b="1" dirty="0">
                <a:solidFill>
                  <a:srgbClr val="7030A0"/>
                </a:solidFill>
              </a:rPr>
              <a:t>sigmoid curve </a:t>
            </a:r>
            <a:r>
              <a:rPr lang="en-US" sz="2400" dirty="0"/>
              <a:t>that's used to build the function with various parameters </a:t>
            </a:r>
            <a:endParaRPr lang="en-US" sz="2400" dirty="0" smtClean="0"/>
          </a:p>
          <a:p>
            <a:r>
              <a:rPr lang="en-US" sz="2400" dirty="0"/>
              <a:t>It </a:t>
            </a:r>
            <a:r>
              <a:rPr lang="en-US" sz="2400" dirty="0" smtClean="0"/>
              <a:t>is very </a:t>
            </a:r>
            <a:r>
              <a:rPr lang="en-US" sz="2400" dirty="0"/>
              <a:t>closely related to generalized linear model analysis, where we try to fit a line to </a:t>
            </a:r>
            <a:r>
              <a:rPr lang="en-US" sz="2400" dirty="0" smtClean="0"/>
              <a:t>a bunch </a:t>
            </a:r>
            <a:r>
              <a:rPr lang="en-US" sz="2400" dirty="0"/>
              <a:t>of points to minimize the error. </a:t>
            </a:r>
            <a:endParaRPr lang="en-US" sz="2400" dirty="0" smtClean="0"/>
          </a:p>
          <a:p>
            <a:r>
              <a:rPr lang="en-US" sz="2400" dirty="0" smtClean="0"/>
              <a:t>Instead </a:t>
            </a:r>
            <a:r>
              <a:rPr lang="en-US" sz="2400" dirty="0"/>
              <a:t>of using linear regression, we use </a:t>
            </a:r>
            <a:r>
              <a:rPr lang="en-US" sz="2400" dirty="0" smtClean="0"/>
              <a:t>logistic regression</a:t>
            </a:r>
            <a:r>
              <a:rPr lang="en-US" sz="2400" dirty="0"/>
              <a:t>. </a:t>
            </a:r>
            <a:endParaRPr lang="en-US" sz="2400" dirty="0" smtClean="0"/>
          </a:p>
          <a:p>
            <a:r>
              <a:rPr lang="en-US" sz="2400" dirty="0" smtClean="0"/>
              <a:t>Logistic </a:t>
            </a:r>
            <a:r>
              <a:rPr lang="en-US" sz="2400" dirty="0"/>
              <a:t>regression </a:t>
            </a:r>
            <a:r>
              <a:rPr lang="en-US" sz="2400" dirty="0" smtClean="0"/>
              <a:t>is </a:t>
            </a:r>
            <a:r>
              <a:rPr lang="en-US" sz="2400" dirty="0"/>
              <a:t>actually not a classification technique, but we </a:t>
            </a:r>
            <a:r>
              <a:rPr lang="en-US" sz="2400" dirty="0" smtClean="0"/>
              <a:t>use it </a:t>
            </a:r>
            <a:r>
              <a:rPr lang="en-US" sz="2400" dirty="0"/>
              <a:t>in this way so as to facilitate classification. </a:t>
            </a:r>
          </a:p>
        </p:txBody>
      </p:sp>
      <mc:AlternateContent xmlns:mc="http://schemas.openxmlformats.org/markup-compatibility/2006" xmlns:a14="http://schemas.microsoft.com/office/drawing/2010/main">
        <mc:Choice Requires="a14">
          <p:sp>
            <p:nvSpPr>
              <p:cNvPr id="5" name="TextBox 4"/>
              <p:cNvSpPr txBox="1"/>
              <p:nvPr/>
            </p:nvSpPr>
            <p:spPr>
              <a:xfrm>
                <a:off x="9116297" y="1929706"/>
                <a:ext cx="1695271" cy="5311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𝑥</m:t>
                              </m:r>
                            </m:sup>
                          </m:sSup>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9116297" y="1929706"/>
                <a:ext cx="1695271" cy="531171"/>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rotWithShape="1">
          <a:blip r:embed="rId3"/>
          <a:srcRect l="5021" r="4685"/>
          <a:stretch/>
        </p:blipFill>
        <p:spPr>
          <a:xfrm>
            <a:off x="8108516" y="2596715"/>
            <a:ext cx="4083484" cy="3014945"/>
          </a:xfrm>
          <a:prstGeom prst="rect">
            <a:avLst/>
          </a:prstGeom>
        </p:spPr>
      </p:pic>
    </p:spTree>
    <p:extLst>
      <p:ext uri="{BB962C8B-B14F-4D97-AF65-F5344CB8AC3E}">
        <p14:creationId xmlns:p14="http://schemas.microsoft.com/office/powerpoint/2010/main" val="582498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pic>
        <p:nvPicPr>
          <p:cNvPr id="4" name="Picture 3"/>
          <p:cNvPicPr>
            <a:picLocks noChangeAspect="1"/>
          </p:cNvPicPr>
          <p:nvPr/>
        </p:nvPicPr>
        <p:blipFill>
          <a:blip r:embed="rId2"/>
          <a:stretch>
            <a:fillRect/>
          </a:stretch>
        </p:blipFill>
        <p:spPr>
          <a:xfrm>
            <a:off x="581192" y="1425388"/>
            <a:ext cx="4989743" cy="1163560"/>
          </a:xfrm>
          <a:prstGeom prst="rect">
            <a:avLst/>
          </a:prstGeom>
        </p:spPr>
      </p:pic>
      <p:pic>
        <p:nvPicPr>
          <p:cNvPr id="5" name="Picture 4"/>
          <p:cNvPicPr>
            <a:picLocks noChangeAspect="1"/>
          </p:cNvPicPr>
          <p:nvPr/>
        </p:nvPicPr>
        <p:blipFill>
          <a:blip r:embed="rId3"/>
          <a:stretch>
            <a:fillRect/>
          </a:stretch>
        </p:blipFill>
        <p:spPr>
          <a:xfrm>
            <a:off x="581192" y="2670047"/>
            <a:ext cx="9575673" cy="1054418"/>
          </a:xfrm>
          <a:prstGeom prst="rect">
            <a:avLst/>
          </a:prstGeom>
        </p:spPr>
      </p:pic>
      <p:pic>
        <p:nvPicPr>
          <p:cNvPr id="6" name="Picture 5"/>
          <p:cNvPicPr>
            <a:picLocks noChangeAspect="1"/>
          </p:cNvPicPr>
          <p:nvPr/>
        </p:nvPicPr>
        <p:blipFill>
          <a:blip r:embed="rId4"/>
          <a:stretch>
            <a:fillRect/>
          </a:stretch>
        </p:blipFill>
        <p:spPr>
          <a:xfrm>
            <a:off x="502920" y="3724465"/>
            <a:ext cx="9536002" cy="606530"/>
          </a:xfrm>
          <a:prstGeom prst="rect">
            <a:avLst/>
          </a:prstGeom>
        </p:spPr>
      </p:pic>
      <p:pic>
        <p:nvPicPr>
          <p:cNvPr id="7" name="Picture 6"/>
          <p:cNvPicPr>
            <a:picLocks noChangeAspect="1"/>
          </p:cNvPicPr>
          <p:nvPr/>
        </p:nvPicPr>
        <p:blipFill>
          <a:blip r:embed="rId5"/>
          <a:stretch>
            <a:fillRect/>
          </a:stretch>
        </p:blipFill>
        <p:spPr>
          <a:xfrm>
            <a:off x="502920" y="4330995"/>
            <a:ext cx="3039618" cy="550417"/>
          </a:xfrm>
          <a:prstGeom prst="rect">
            <a:avLst/>
          </a:prstGeom>
        </p:spPr>
      </p:pic>
      <p:pic>
        <p:nvPicPr>
          <p:cNvPr id="8" name="Picture 7"/>
          <p:cNvPicPr>
            <a:picLocks noChangeAspect="1"/>
          </p:cNvPicPr>
          <p:nvPr/>
        </p:nvPicPr>
        <p:blipFill>
          <a:blip r:embed="rId6"/>
          <a:stretch>
            <a:fillRect/>
          </a:stretch>
        </p:blipFill>
        <p:spPr>
          <a:xfrm>
            <a:off x="581192" y="5019942"/>
            <a:ext cx="5570768" cy="446570"/>
          </a:xfrm>
          <a:prstGeom prst="rect">
            <a:avLst/>
          </a:prstGeom>
        </p:spPr>
      </p:pic>
      <p:pic>
        <p:nvPicPr>
          <p:cNvPr id="9" name="Picture 8"/>
          <p:cNvPicPr>
            <a:picLocks noChangeAspect="1"/>
          </p:cNvPicPr>
          <p:nvPr/>
        </p:nvPicPr>
        <p:blipFill>
          <a:blip r:embed="rId7"/>
          <a:stretch>
            <a:fillRect/>
          </a:stretch>
        </p:blipFill>
        <p:spPr>
          <a:xfrm>
            <a:off x="8819249" y="4330995"/>
            <a:ext cx="3065093" cy="2325243"/>
          </a:xfrm>
          <a:prstGeom prst="rect">
            <a:avLst/>
          </a:prstGeom>
        </p:spPr>
      </p:pic>
    </p:spTree>
    <p:extLst>
      <p:ext uri="{BB962C8B-B14F-4D97-AF65-F5344CB8AC3E}">
        <p14:creationId xmlns:p14="http://schemas.microsoft.com/office/powerpoint/2010/main" val="2217633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Naïve Bayes classifier</a:t>
            </a:r>
            <a:r>
              <a:rPr lang="en-US" dirty="0"/>
              <a:t> </a:t>
            </a:r>
          </a:p>
        </p:txBody>
      </p:sp>
      <p:sp>
        <p:nvSpPr>
          <p:cNvPr id="3" name="Content Placeholder 2"/>
          <p:cNvSpPr>
            <a:spLocks noGrp="1"/>
          </p:cNvSpPr>
          <p:nvPr>
            <p:ph idx="1"/>
          </p:nvPr>
        </p:nvSpPr>
        <p:spPr>
          <a:xfrm>
            <a:off x="581192" y="1524000"/>
            <a:ext cx="10547055" cy="1356360"/>
          </a:xfrm>
        </p:spPr>
        <p:txBody>
          <a:bodyPr/>
          <a:lstStyle/>
          <a:p>
            <a:r>
              <a:rPr lang="en-US" b="1" dirty="0"/>
              <a:t>Naïve </a:t>
            </a:r>
            <a:r>
              <a:rPr lang="en-US" b="1" dirty="0" smtClean="0"/>
              <a:t>Bayes: </a:t>
            </a:r>
            <a:r>
              <a:rPr lang="en-US" dirty="0" smtClean="0"/>
              <a:t>A technique </a:t>
            </a:r>
            <a:r>
              <a:rPr lang="en-US" dirty="0"/>
              <a:t>used to build classifiers using Bayes theorem. </a:t>
            </a:r>
            <a:endParaRPr lang="en-US" dirty="0" smtClean="0"/>
          </a:p>
          <a:p>
            <a:r>
              <a:rPr lang="en-US" dirty="0" smtClean="0"/>
              <a:t>Bayes theorem describes </a:t>
            </a:r>
            <a:r>
              <a:rPr lang="en-US" dirty="0"/>
              <a:t>the probability of an event occurring based on different conditions that are </a:t>
            </a:r>
            <a:r>
              <a:rPr lang="en-US" dirty="0" smtClean="0"/>
              <a:t>related to </a:t>
            </a:r>
            <a:r>
              <a:rPr lang="en-US" dirty="0"/>
              <a:t>this </a:t>
            </a:r>
            <a:r>
              <a:rPr lang="en-US" dirty="0" smtClean="0"/>
              <a:t>event </a:t>
            </a:r>
          </a:p>
        </p:txBody>
      </p:sp>
      <p:pic>
        <p:nvPicPr>
          <p:cNvPr id="4" name="Picture 3"/>
          <p:cNvPicPr>
            <a:picLocks noChangeAspect="1"/>
          </p:cNvPicPr>
          <p:nvPr/>
        </p:nvPicPr>
        <p:blipFill rotWithShape="1">
          <a:blip r:embed="rId2"/>
          <a:srcRect l="5087" t="9380" r="3689" b="4283"/>
          <a:stretch/>
        </p:blipFill>
        <p:spPr>
          <a:xfrm>
            <a:off x="216408" y="2978972"/>
            <a:ext cx="5879592" cy="3502152"/>
          </a:xfrm>
          <a:prstGeom prst="rect">
            <a:avLst/>
          </a:prstGeom>
        </p:spPr>
      </p:pic>
      <p:pic>
        <p:nvPicPr>
          <p:cNvPr id="5" name="Picture 4"/>
          <p:cNvPicPr>
            <a:picLocks noChangeAspect="1"/>
          </p:cNvPicPr>
          <p:nvPr/>
        </p:nvPicPr>
        <p:blipFill rotWithShape="1">
          <a:blip r:embed="rId3"/>
          <a:srcRect l="8743" r="14869"/>
          <a:stretch/>
        </p:blipFill>
        <p:spPr>
          <a:xfrm>
            <a:off x="6263014" y="2567836"/>
            <a:ext cx="5928987" cy="3802980"/>
          </a:xfrm>
          <a:prstGeom prst="rect">
            <a:avLst/>
          </a:prstGeom>
        </p:spPr>
      </p:pic>
    </p:spTree>
    <p:extLst>
      <p:ext uri="{BB962C8B-B14F-4D97-AF65-F5344CB8AC3E}">
        <p14:creationId xmlns:p14="http://schemas.microsoft.com/office/powerpoint/2010/main" val="4254533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Cognition</a:t>
            </a:r>
            <a:endParaRPr lang="en-US" dirty="0"/>
          </a:p>
        </p:txBody>
      </p:sp>
      <p:pic>
        <p:nvPicPr>
          <p:cNvPr id="1026" name="Picture 2" descr="12,467 Cognition Photos - Free &amp;amp; Royalty-Free Stock Photos from Dreamstim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794" b="51278"/>
          <a:stretch/>
        </p:blipFill>
        <p:spPr bwMode="auto">
          <a:xfrm>
            <a:off x="79512" y="1300128"/>
            <a:ext cx="12112488" cy="508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067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NB Example</a:t>
            </a:r>
            <a:endParaRPr lang="en-US" dirty="0"/>
          </a:p>
        </p:txBody>
      </p:sp>
      <p:pic>
        <p:nvPicPr>
          <p:cNvPr id="4" name="Content Placeholder 3"/>
          <p:cNvPicPr>
            <a:picLocks noGrp="1" noChangeAspect="1"/>
          </p:cNvPicPr>
          <p:nvPr>
            <p:ph idx="1"/>
          </p:nvPr>
        </p:nvPicPr>
        <p:blipFill>
          <a:blip r:embed="rId2"/>
          <a:stretch>
            <a:fillRect/>
          </a:stretch>
        </p:blipFill>
        <p:spPr>
          <a:xfrm>
            <a:off x="7644111" y="702156"/>
            <a:ext cx="4248203" cy="2306474"/>
          </a:xfrm>
          <a:prstGeom prst="rect">
            <a:avLst/>
          </a:prstGeom>
        </p:spPr>
      </p:pic>
      <p:sp>
        <p:nvSpPr>
          <p:cNvPr id="5" name="Rectangle 4"/>
          <p:cNvSpPr/>
          <p:nvPr/>
        </p:nvSpPr>
        <p:spPr>
          <a:xfrm>
            <a:off x="581192" y="1531302"/>
            <a:ext cx="7246072" cy="120032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0000"/>
                </a:solidFill>
                <a:latin typeface="URWPalladioL-Roma"/>
              </a:rPr>
              <a:t>Classify a </a:t>
            </a:r>
            <a:r>
              <a:rPr lang="en-US" dirty="0">
                <a:solidFill>
                  <a:srgbClr val="000000"/>
                </a:solidFill>
                <a:latin typeface="URWPalladioL-Roma"/>
              </a:rPr>
              <a:t>Red Domestic SUV. </a:t>
            </a:r>
            <a:endParaRPr lang="en-US" dirty="0" smtClean="0">
              <a:solidFill>
                <a:srgbClr val="000000"/>
              </a:solidFill>
              <a:latin typeface="URWPalladioL-Roma"/>
            </a:endParaRPr>
          </a:p>
          <a:p>
            <a:pPr marL="285750" indent="-285750">
              <a:buFont typeface="Arial" panose="020B0604020202020204" pitchFamily="34" charset="0"/>
              <a:buChar char="•"/>
            </a:pPr>
            <a:r>
              <a:rPr lang="en-US" dirty="0" smtClean="0">
                <a:solidFill>
                  <a:srgbClr val="000000"/>
                </a:solidFill>
                <a:latin typeface="URWPalladioL-Roma"/>
              </a:rPr>
              <a:t>Note </a:t>
            </a:r>
            <a:r>
              <a:rPr lang="en-US" dirty="0">
                <a:solidFill>
                  <a:srgbClr val="000000"/>
                </a:solidFill>
                <a:latin typeface="URWPalladioL-Roma"/>
              </a:rPr>
              <a:t>there is no example of a Red Domestic SUV in our </a:t>
            </a:r>
            <a:r>
              <a:rPr lang="en-US" dirty="0" smtClean="0">
                <a:solidFill>
                  <a:srgbClr val="000000"/>
                </a:solidFill>
                <a:latin typeface="URWPalladioL-Roma"/>
              </a:rPr>
              <a:t>data set </a:t>
            </a:r>
          </a:p>
          <a:p>
            <a:pPr marL="285750" indent="-285750">
              <a:buFont typeface="Arial" panose="020B0604020202020204" pitchFamily="34" charset="0"/>
              <a:buChar char="•"/>
            </a:pPr>
            <a:r>
              <a:rPr lang="en-US" dirty="0" smtClean="0">
                <a:solidFill>
                  <a:srgbClr val="000000"/>
                </a:solidFill>
                <a:latin typeface="URWPalladioL-Roma"/>
              </a:rPr>
              <a:t>We </a:t>
            </a:r>
            <a:r>
              <a:rPr lang="en-US" dirty="0">
                <a:solidFill>
                  <a:srgbClr val="000000"/>
                </a:solidFill>
                <a:latin typeface="URWPalladioL-Roma"/>
              </a:rPr>
              <a:t>need to calculate the </a:t>
            </a:r>
            <a:r>
              <a:rPr lang="en-US" dirty="0" smtClean="0">
                <a:solidFill>
                  <a:srgbClr val="000000"/>
                </a:solidFill>
                <a:latin typeface="URWPalladioL-Roma"/>
              </a:rPr>
              <a:t>probabilities </a:t>
            </a:r>
            <a:r>
              <a:rPr lang="en-US" dirty="0"/>
              <a:t>and multiply them by P(Yes) and P(No) respectively </a:t>
            </a:r>
          </a:p>
        </p:txBody>
      </p:sp>
      <p:pic>
        <p:nvPicPr>
          <p:cNvPr id="6" name="Picture 5"/>
          <p:cNvPicPr>
            <a:picLocks noChangeAspect="1"/>
          </p:cNvPicPr>
          <p:nvPr/>
        </p:nvPicPr>
        <p:blipFill>
          <a:blip r:embed="rId3"/>
          <a:stretch>
            <a:fillRect/>
          </a:stretch>
        </p:blipFill>
        <p:spPr>
          <a:xfrm>
            <a:off x="581192" y="3008630"/>
            <a:ext cx="4065050" cy="651649"/>
          </a:xfrm>
          <a:prstGeom prst="rect">
            <a:avLst/>
          </a:prstGeom>
        </p:spPr>
      </p:pic>
      <p:pic>
        <p:nvPicPr>
          <p:cNvPr id="7" name="Picture 6"/>
          <p:cNvPicPr>
            <a:picLocks noChangeAspect="1"/>
          </p:cNvPicPr>
          <p:nvPr/>
        </p:nvPicPr>
        <p:blipFill>
          <a:blip r:embed="rId4"/>
          <a:stretch>
            <a:fillRect/>
          </a:stretch>
        </p:blipFill>
        <p:spPr>
          <a:xfrm>
            <a:off x="7280282" y="3114544"/>
            <a:ext cx="4536186" cy="3763808"/>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743712" y="4047435"/>
                <a:ext cx="4212336" cy="2668487"/>
              </a:xfrm>
              <a:prstGeom prst="rect">
                <a:avLst/>
              </a:prstGeom>
            </p:spPr>
            <p:txBody>
              <a:bodyPr wrap="square">
                <a:spAutoFit/>
              </a:bodyPr>
              <a:lstStyle/>
              <a:p>
                <a:r>
                  <a:rPr lang="en-US" sz="2000" dirty="0" smtClean="0"/>
                  <a:t>Looking at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err="1" smtClean="0">
                        <a:latin typeface="Cambria Math" panose="02040503050406030204" pitchFamily="18" charset="0"/>
                      </a:rPr>
                      <m:t>𝑅𝑒𝑑</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𝑌𝑒𝑠</m:t>
                    </m:r>
                    <m:r>
                      <a:rPr lang="en-US" sz="2000" i="1" dirty="0">
                        <a:latin typeface="Cambria Math" panose="02040503050406030204" pitchFamily="18" charset="0"/>
                      </a:rPr>
                      <m:t>), </m:t>
                    </m:r>
                  </m:oMath>
                </a14:m>
                <a:endParaRPr lang="en-US" sz="2000" dirty="0" smtClean="0"/>
              </a:p>
              <a:p>
                <a:pPr marL="285750" indent="-285750">
                  <a:buFont typeface="Arial" panose="020B0604020202020204" pitchFamily="34" charset="0"/>
                  <a:buChar char="•"/>
                </a:pP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𝑣</m:t>
                        </m:r>
                      </m:e>
                      <m:sub>
                        <m:r>
                          <a:rPr lang="en-US" sz="2000" i="1" dirty="0" smtClean="0">
                            <a:latin typeface="Cambria Math" panose="02040503050406030204" pitchFamily="18" charset="0"/>
                          </a:rPr>
                          <m:t>𝑗</m:t>
                        </m:r>
                      </m:sub>
                    </m:sSub>
                    <m:r>
                      <a:rPr lang="en-US" sz="2000" i="1" dirty="0">
                        <a:latin typeface="Cambria Math" panose="02040503050406030204" pitchFamily="18" charset="0"/>
                      </a:rPr>
                      <m:t>=</m:t>
                    </m:r>
                    <m:r>
                      <a:rPr lang="en-US" sz="2000" i="1" dirty="0">
                        <a:latin typeface="Cambria Math" panose="02040503050406030204" pitchFamily="18" charset="0"/>
                      </a:rPr>
                      <m:t>𝑌𝑒𝑠</m:t>
                    </m:r>
                    <m:r>
                      <a:rPr lang="en-US" sz="2000" b="0" i="0" dirty="0" smtClean="0">
                        <a:latin typeface="Cambria Math" panose="02040503050406030204" pitchFamily="18" charset="0"/>
                      </a:rPr>
                      <m:t>→5</m:t>
                    </m:r>
                  </m:oMath>
                </a14:m>
                <a:r>
                  <a:rPr lang="en-US" sz="2000" dirty="0"/>
                  <a:t>, </a:t>
                </a:r>
                <a:endParaRPr lang="en-US" sz="2000" dirty="0" smtClean="0"/>
              </a:p>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3</m:t>
                    </m:r>
                  </m:oMath>
                </a14:m>
                <a:r>
                  <a:rPr lang="en-US" sz="2000" dirty="0" smtClean="0"/>
                  <a:t> </a:t>
                </a:r>
                <a:r>
                  <a:rPr lang="en-US" sz="2000" dirty="0"/>
                  <a:t>of those cases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𝑎</m:t>
                        </m:r>
                      </m:e>
                      <m:sub>
                        <m:r>
                          <a:rPr lang="en-US" sz="2000" i="1" dirty="0" smtClean="0">
                            <a:latin typeface="Cambria Math" panose="02040503050406030204" pitchFamily="18" charset="0"/>
                          </a:rPr>
                          <m:t>𝑖</m:t>
                        </m:r>
                      </m:sub>
                    </m:sSub>
                    <m:r>
                      <a:rPr lang="en-US" sz="2000" i="1" dirty="0">
                        <a:latin typeface="Cambria Math" panose="02040503050406030204" pitchFamily="18" charset="0"/>
                      </a:rPr>
                      <m:t> = </m:t>
                    </m:r>
                    <m:r>
                      <a:rPr lang="en-US" sz="2000" i="1" dirty="0">
                        <a:latin typeface="Cambria Math" panose="02040503050406030204" pitchFamily="18" charset="0"/>
                      </a:rPr>
                      <m:t>𝑅𝑒𝑑</m:t>
                    </m:r>
                  </m:oMath>
                </a14:m>
                <a:r>
                  <a:rPr lang="en-US" sz="2000" dirty="0"/>
                  <a:t>. </a:t>
                </a:r>
              </a:p>
              <a:p>
                <a:pPr marL="285750" indent="-285750">
                  <a:buFont typeface="Arial" panose="020B0604020202020204" pitchFamily="34" charset="0"/>
                  <a:buChar char="•"/>
                </a:pPr>
                <a14:m>
                  <m:oMath xmlns:m="http://schemas.openxmlformats.org/officeDocument/2006/math">
                    <m:r>
                      <a:rPr lang="en-US" sz="2000" b="0" i="1" dirty="0" smtClean="0">
                        <a:latin typeface="Cambria Math" panose="02040503050406030204" pitchFamily="18" charset="0"/>
                      </a:rPr>
                      <m:t>𝑝</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𝑟𝑒𝑑</m:t>
                        </m:r>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5</m:t>
                        </m:r>
                      </m:num>
                      <m:den>
                        <m:r>
                          <a:rPr lang="en-US" sz="2000" b="0" i="1" dirty="0" smtClean="0">
                            <a:latin typeface="Cambria Math" panose="02040503050406030204" pitchFamily="18" charset="0"/>
                          </a:rPr>
                          <m:t>10</m:t>
                        </m:r>
                      </m:den>
                    </m:f>
                    <m:r>
                      <a:rPr lang="en-US" sz="2000" b="0" i="1" dirty="0" smtClean="0">
                        <a:latin typeface="Cambria Math" panose="02040503050406030204" pitchFamily="18" charset="0"/>
                      </a:rPr>
                      <m:t>=0.5 </m:t>
                    </m:r>
                  </m:oMath>
                </a14:m>
                <a:endParaRPr lang="en-US" sz="2000" b="0" dirty="0" smtClean="0"/>
              </a:p>
              <a:p>
                <a:pPr marL="285750" indent="-285750">
                  <a:buFont typeface="Arial" panose="020B0604020202020204" pitchFamily="34" charset="0"/>
                  <a:buChar char="•"/>
                </a:pPr>
                <a14:m>
                  <m:oMath xmlns:m="http://schemas.openxmlformats.org/officeDocument/2006/math">
                    <m:r>
                      <a:rPr lang="en-US" sz="2000" b="0" i="1" dirty="0" smtClean="0">
                        <a:latin typeface="Cambria Math" panose="02040503050406030204" pitchFamily="18" charset="0"/>
                      </a:rPr>
                      <m:t>𝑃</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𝑦𝑒𝑠</m:t>
                        </m:r>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5</m:t>
                        </m:r>
                      </m:num>
                      <m:den>
                        <m:r>
                          <a:rPr lang="en-US" sz="2000" b="0" i="1" dirty="0" smtClean="0">
                            <a:latin typeface="Cambria Math" panose="02040503050406030204" pitchFamily="18" charset="0"/>
                          </a:rPr>
                          <m:t>10</m:t>
                        </m:r>
                      </m:den>
                    </m:f>
                    <m:r>
                      <a:rPr lang="en-US" sz="2000" b="0" i="1" dirty="0" smtClean="0">
                        <a:latin typeface="Cambria Math" panose="02040503050406030204" pitchFamily="18" charset="0"/>
                      </a:rPr>
                      <m:t>=0.5</m:t>
                    </m:r>
                  </m:oMath>
                </a14:m>
                <a:r>
                  <a:rPr lang="en-US" sz="2000" b="0" dirty="0" smtClean="0"/>
                  <a:t> </a:t>
                </a:r>
              </a:p>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𝑅𝑒𝑑</m:t>
                    </m:r>
                    <m:r>
                      <a:rPr lang="en-US" sz="2000" i="1" dirty="0" smtClean="0">
                        <a:latin typeface="Cambria Math" panose="02040503050406030204" pitchFamily="18" charset="0"/>
                      </a:rPr>
                      <m:t>|</m:t>
                    </m:r>
                    <m:r>
                      <a:rPr lang="en-US" sz="2000" i="1" dirty="0" smtClean="0">
                        <a:latin typeface="Cambria Math" panose="02040503050406030204" pitchFamily="18" charset="0"/>
                      </a:rPr>
                      <m:t>𝑦𝑒𝑠</m:t>
                    </m:r>
                    <m:r>
                      <a:rPr lang="en-US" sz="2000" i="1" dirty="0" smtClean="0">
                        <a:latin typeface="Cambria Math" panose="02040503050406030204" pitchFamily="18" charset="0"/>
                      </a:rPr>
                      <m:t>=3</m:t>
                    </m:r>
                  </m:oMath>
                </a14:m>
                <a:endParaRPr lang="en-US" sz="2000" dirty="0" smtClean="0"/>
              </a:p>
              <a:p>
                <a:pPr marL="285750" indent="-285750">
                  <a:buFont typeface="Arial" panose="020B0604020202020204" pitchFamily="34" charset="0"/>
                  <a:buChar char="•"/>
                </a:pPr>
                <a14:m>
                  <m:oMath xmlns:m="http://schemas.openxmlformats.org/officeDocument/2006/math">
                    <m:r>
                      <a:rPr lang="en-US" sz="2000" b="0" i="1" dirty="0" smtClean="0">
                        <a:latin typeface="Cambria Math" panose="02040503050406030204" pitchFamily="18" charset="0"/>
                      </a:rPr>
                      <m:t>𝑃</m:t>
                    </m:r>
                    <m:d>
                      <m:dPr>
                        <m:ctrlPr>
                          <a:rPr lang="en-US" sz="2000" b="0" i="1" dirty="0" smtClean="0">
                            <a:latin typeface="Cambria Math" panose="02040503050406030204" pitchFamily="18" charset="0"/>
                          </a:rPr>
                        </m:ctrlPr>
                      </m:dPr>
                      <m:e>
                        <m:r>
                          <a:rPr lang="en-US" sz="2000" b="0" i="1" dirty="0" err="1" smtClean="0">
                            <a:latin typeface="Cambria Math" panose="02040503050406030204" pitchFamily="18" charset="0"/>
                          </a:rPr>
                          <m:t>𝑟𝑒𝑑</m:t>
                        </m:r>
                      </m:e>
                      <m:e>
                        <m:r>
                          <a:rPr lang="en-US" sz="2000" b="0" i="1" dirty="0" err="1" smtClean="0">
                            <a:latin typeface="Cambria Math" panose="02040503050406030204" pitchFamily="18" charset="0"/>
                          </a:rPr>
                          <m:t>𝑦𝑒𝑠</m:t>
                        </m:r>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3</m:t>
                        </m:r>
                      </m:num>
                      <m:den>
                        <m:r>
                          <a:rPr lang="en-US" sz="2000" b="0" i="1" dirty="0" smtClean="0">
                            <a:latin typeface="Cambria Math" panose="02040503050406030204" pitchFamily="18" charset="0"/>
                          </a:rPr>
                          <m:t>5</m:t>
                        </m:r>
                      </m:den>
                    </m:f>
                    <m:r>
                      <a:rPr lang="en-US" sz="2000" b="0" i="1" dirty="0" smtClean="0">
                        <a:latin typeface="Cambria Math" panose="02040503050406030204" pitchFamily="18" charset="0"/>
                      </a:rPr>
                      <m:t>=0.6</m:t>
                    </m:r>
                  </m:oMath>
                </a14:m>
                <a:endParaRPr lang="en-US" sz="2000" b="0"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743712" y="4047435"/>
                <a:ext cx="4212336" cy="2668487"/>
              </a:xfrm>
              <a:prstGeom prst="rect">
                <a:avLst/>
              </a:prstGeom>
              <a:blipFill rotWithShape="0">
                <a:blip r:embed="rId5"/>
                <a:stretch>
                  <a:fillRect l="-1447" t="-1370"/>
                </a:stretch>
              </a:blipFill>
            </p:spPr>
            <p:txBody>
              <a:bodyPr/>
              <a:lstStyle/>
              <a:p>
                <a:r>
                  <a:rPr lang="en-US">
                    <a:noFill/>
                  </a:rPr>
                  <a:t> </a:t>
                </a:r>
              </a:p>
            </p:txBody>
          </p:sp>
        </mc:Fallback>
      </mc:AlternateContent>
      <p:pic>
        <p:nvPicPr>
          <p:cNvPr id="3" name="Picture 2"/>
          <p:cNvPicPr>
            <a:picLocks noChangeAspect="1"/>
          </p:cNvPicPr>
          <p:nvPr/>
        </p:nvPicPr>
        <p:blipFill>
          <a:blip r:embed="rId6"/>
          <a:stretch>
            <a:fillRect/>
          </a:stretch>
        </p:blipFill>
        <p:spPr>
          <a:xfrm>
            <a:off x="4389302" y="4409162"/>
            <a:ext cx="2890980" cy="2002271"/>
          </a:xfrm>
          <a:prstGeom prst="rect">
            <a:avLst/>
          </a:prstGeom>
        </p:spPr>
      </p:pic>
    </p:spTree>
    <p:extLst>
      <p:ext uri="{BB962C8B-B14F-4D97-AF65-F5344CB8AC3E}">
        <p14:creationId xmlns:p14="http://schemas.microsoft.com/office/powerpoint/2010/main" val="3334505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err="1" smtClean="0"/>
              <a:t>bayes</a:t>
            </a:r>
            <a:r>
              <a:rPr lang="en-US" dirty="0" smtClean="0"/>
              <a:t> in python</a:t>
            </a:r>
            <a:endParaRPr lang="en-US" dirty="0"/>
          </a:p>
        </p:txBody>
      </p:sp>
      <p:pic>
        <p:nvPicPr>
          <p:cNvPr id="4" name="Content Placeholder 3"/>
          <p:cNvPicPr>
            <a:picLocks noGrp="1" noChangeAspect="1"/>
          </p:cNvPicPr>
          <p:nvPr>
            <p:ph idx="1"/>
          </p:nvPr>
        </p:nvPicPr>
        <p:blipFill>
          <a:blip r:embed="rId2"/>
          <a:stretch>
            <a:fillRect/>
          </a:stretch>
        </p:blipFill>
        <p:spPr>
          <a:xfrm>
            <a:off x="685799" y="1530704"/>
            <a:ext cx="4445127" cy="1236181"/>
          </a:xfrm>
          <a:prstGeom prst="rect">
            <a:avLst/>
          </a:prstGeom>
        </p:spPr>
      </p:pic>
      <p:pic>
        <p:nvPicPr>
          <p:cNvPr id="5" name="Picture 4"/>
          <p:cNvPicPr>
            <a:picLocks noChangeAspect="1"/>
          </p:cNvPicPr>
          <p:nvPr/>
        </p:nvPicPr>
        <p:blipFill>
          <a:blip r:embed="rId3"/>
          <a:stretch>
            <a:fillRect/>
          </a:stretch>
        </p:blipFill>
        <p:spPr>
          <a:xfrm>
            <a:off x="685799" y="2872201"/>
            <a:ext cx="4344923" cy="539370"/>
          </a:xfrm>
          <a:prstGeom prst="rect">
            <a:avLst/>
          </a:prstGeom>
        </p:spPr>
      </p:pic>
      <p:pic>
        <p:nvPicPr>
          <p:cNvPr id="6" name="Picture 5"/>
          <p:cNvPicPr>
            <a:picLocks noChangeAspect="1"/>
          </p:cNvPicPr>
          <p:nvPr/>
        </p:nvPicPr>
        <p:blipFill>
          <a:blip r:embed="rId4"/>
          <a:stretch>
            <a:fillRect/>
          </a:stretch>
        </p:blipFill>
        <p:spPr>
          <a:xfrm>
            <a:off x="685799" y="3516887"/>
            <a:ext cx="4836032" cy="674481"/>
          </a:xfrm>
          <a:prstGeom prst="rect">
            <a:avLst/>
          </a:prstGeom>
        </p:spPr>
      </p:pic>
      <p:pic>
        <p:nvPicPr>
          <p:cNvPr id="7" name="Picture 6"/>
          <p:cNvPicPr>
            <a:picLocks noChangeAspect="1"/>
          </p:cNvPicPr>
          <p:nvPr/>
        </p:nvPicPr>
        <p:blipFill>
          <a:blip r:embed="rId5"/>
          <a:stretch>
            <a:fillRect/>
          </a:stretch>
        </p:blipFill>
        <p:spPr>
          <a:xfrm>
            <a:off x="685799" y="4296684"/>
            <a:ext cx="3552443" cy="454382"/>
          </a:xfrm>
          <a:prstGeom prst="rect">
            <a:avLst/>
          </a:prstGeom>
        </p:spPr>
      </p:pic>
      <p:pic>
        <p:nvPicPr>
          <p:cNvPr id="8" name="Picture 7"/>
          <p:cNvPicPr>
            <a:picLocks noChangeAspect="1"/>
          </p:cNvPicPr>
          <p:nvPr/>
        </p:nvPicPr>
        <p:blipFill>
          <a:blip r:embed="rId6"/>
          <a:stretch>
            <a:fillRect/>
          </a:stretch>
        </p:blipFill>
        <p:spPr>
          <a:xfrm>
            <a:off x="685799" y="4856382"/>
            <a:ext cx="2680715" cy="508158"/>
          </a:xfrm>
          <a:prstGeom prst="rect">
            <a:avLst/>
          </a:prstGeom>
        </p:spPr>
      </p:pic>
      <p:pic>
        <p:nvPicPr>
          <p:cNvPr id="9" name="Picture 8"/>
          <p:cNvPicPr>
            <a:picLocks noChangeAspect="1"/>
          </p:cNvPicPr>
          <p:nvPr/>
        </p:nvPicPr>
        <p:blipFill>
          <a:blip r:embed="rId7"/>
          <a:stretch>
            <a:fillRect/>
          </a:stretch>
        </p:blipFill>
        <p:spPr>
          <a:xfrm>
            <a:off x="685799" y="5469856"/>
            <a:ext cx="3683127" cy="444314"/>
          </a:xfrm>
          <a:prstGeom prst="rect">
            <a:avLst/>
          </a:prstGeom>
        </p:spPr>
      </p:pic>
      <p:pic>
        <p:nvPicPr>
          <p:cNvPr id="10" name="Picture 9"/>
          <p:cNvPicPr>
            <a:picLocks noChangeAspect="1"/>
          </p:cNvPicPr>
          <p:nvPr/>
        </p:nvPicPr>
        <p:blipFill>
          <a:blip r:embed="rId8"/>
          <a:stretch>
            <a:fillRect/>
          </a:stretch>
        </p:blipFill>
        <p:spPr>
          <a:xfrm>
            <a:off x="4758638" y="5294376"/>
            <a:ext cx="6771374" cy="1175050"/>
          </a:xfrm>
          <a:prstGeom prst="rect">
            <a:avLst/>
          </a:prstGeom>
        </p:spPr>
      </p:pic>
    </p:spTree>
    <p:extLst>
      <p:ext uri="{BB962C8B-B14F-4D97-AF65-F5344CB8AC3E}">
        <p14:creationId xmlns:p14="http://schemas.microsoft.com/office/powerpoint/2010/main" val="272125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sp>
        <p:nvSpPr>
          <p:cNvPr id="3" name="Content Placeholder 2"/>
          <p:cNvSpPr>
            <a:spLocks noGrp="1"/>
          </p:cNvSpPr>
          <p:nvPr>
            <p:ph idx="1"/>
          </p:nvPr>
        </p:nvSpPr>
        <p:spPr>
          <a:xfrm>
            <a:off x="581192" y="1524000"/>
            <a:ext cx="11029615" cy="707136"/>
          </a:xfrm>
        </p:spPr>
        <p:txBody>
          <a:bodyPr/>
          <a:lstStyle/>
          <a:p>
            <a:r>
              <a:rPr lang="en-US" dirty="0" smtClean="0"/>
              <a:t>Train on one part of data and test of remaining part</a:t>
            </a:r>
            <a:endParaRPr lang="en-US" dirty="0"/>
          </a:p>
        </p:txBody>
      </p:sp>
      <p:pic>
        <p:nvPicPr>
          <p:cNvPr id="5" name="Picture 4"/>
          <p:cNvPicPr>
            <a:picLocks noChangeAspect="1"/>
          </p:cNvPicPr>
          <p:nvPr/>
        </p:nvPicPr>
        <p:blipFill>
          <a:blip r:embed="rId2"/>
          <a:stretch>
            <a:fillRect/>
          </a:stretch>
        </p:blipFill>
        <p:spPr>
          <a:xfrm>
            <a:off x="969264" y="2231136"/>
            <a:ext cx="9884664" cy="4433522"/>
          </a:xfrm>
          <a:prstGeom prst="rect">
            <a:avLst/>
          </a:prstGeom>
        </p:spPr>
      </p:pic>
    </p:spTree>
    <p:extLst>
      <p:ext uri="{BB962C8B-B14F-4D97-AF65-F5344CB8AC3E}">
        <p14:creationId xmlns:p14="http://schemas.microsoft.com/office/powerpoint/2010/main" val="530806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sp>
        <p:nvSpPr>
          <p:cNvPr id="3" name="Content Placeholder 2"/>
          <p:cNvSpPr>
            <a:spLocks noGrp="1"/>
          </p:cNvSpPr>
          <p:nvPr>
            <p:ph idx="1"/>
          </p:nvPr>
        </p:nvSpPr>
        <p:spPr>
          <a:xfrm>
            <a:off x="581192" y="1524000"/>
            <a:ext cx="11029615" cy="944880"/>
          </a:xfrm>
        </p:spPr>
        <p:txBody>
          <a:bodyPr/>
          <a:lstStyle/>
          <a:p>
            <a:r>
              <a:rPr lang="en-US" dirty="0"/>
              <a:t>Split the data into training and testing </a:t>
            </a:r>
            <a:r>
              <a:rPr lang="en-US" dirty="0" smtClean="0"/>
              <a:t>subsets</a:t>
            </a:r>
          </a:p>
          <a:p>
            <a:r>
              <a:rPr lang="en-US" dirty="0" smtClean="0"/>
              <a:t>we </a:t>
            </a:r>
            <a:r>
              <a:rPr lang="en-US" dirty="0"/>
              <a:t>will allocate 80% for training and the remaining 20% for </a:t>
            </a:r>
            <a:r>
              <a:rPr lang="en-US" dirty="0" smtClean="0"/>
              <a:t>testing</a:t>
            </a:r>
            <a:endParaRPr lang="en-US" dirty="0"/>
          </a:p>
        </p:txBody>
      </p:sp>
      <p:pic>
        <p:nvPicPr>
          <p:cNvPr id="4" name="Picture 3"/>
          <p:cNvPicPr>
            <a:picLocks noChangeAspect="1"/>
          </p:cNvPicPr>
          <p:nvPr/>
        </p:nvPicPr>
        <p:blipFill>
          <a:blip r:embed="rId2"/>
          <a:stretch>
            <a:fillRect/>
          </a:stretch>
        </p:blipFill>
        <p:spPr>
          <a:xfrm>
            <a:off x="581192" y="2468879"/>
            <a:ext cx="10841739" cy="1802495"/>
          </a:xfrm>
          <a:prstGeom prst="rect">
            <a:avLst/>
          </a:prstGeom>
        </p:spPr>
      </p:pic>
      <p:pic>
        <p:nvPicPr>
          <p:cNvPr id="5" name="Picture 4"/>
          <p:cNvPicPr>
            <a:picLocks noChangeAspect="1"/>
          </p:cNvPicPr>
          <p:nvPr/>
        </p:nvPicPr>
        <p:blipFill>
          <a:blip r:embed="rId3"/>
          <a:stretch>
            <a:fillRect/>
          </a:stretch>
        </p:blipFill>
        <p:spPr>
          <a:xfrm>
            <a:off x="581192" y="4359112"/>
            <a:ext cx="9920572" cy="1853798"/>
          </a:xfrm>
          <a:prstGeom prst="rect">
            <a:avLst/>
          </a:prstGeom>
        </p:spPr>
      </p:pic>
    </p:spTree>
    <p:extLst>
      <p:ext uri="{BB962C8B-B14F-4D97-AF65-F5344CB8AC3E}">
        <p14:creationId xmlns:p14="http://schemas.microsoft.com/office/powerpoint/2010/main" val="38695322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pic>
        <p:nvPicPr>
          <p:cNvPr id="4" name="Content Placeholder 3"/>
          <p:cNvPicPr>
            <a:picLocks noGrp="1" noChangeAspect="1"/>
          </p:cNvPicPr>
          <p:nvPr>
            <p:ph idx="1"/>
          </p:nvPr>
        </p:nvPicPr>
        <p:blipFill>
          <a:blip r:embed="rId2"/>
          <a:stretch>
            <a:fillRect/>
          </a:stretch>
        </p:blipFill>
        <p:spPr>
          <a:xfrm>
            <a:off x="856307" y="1604634"/>
            <a:ext cx="10479386" cy="4846269"/>
          </a:xfrm>
          <a:prstGeom prst="rect">
            <a:avLst/>
          </a:prstGeom>
        </p:spPr>
      </p:pic>
    </p:spTree>
    <p:extLst>
      <p:ext uri="{BB962C8B-B14F-4D97-AF65-F5344CB8AC3E}">
        <p14:creationId xmlns:p14="http://schemas.microsoft.com/office/powerpoint/2010/main" val="24691633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 results</a:t>
            </a:r>
            <a:endParaRPr lang="en-US" dirty="0"/>
          </a:p>
        </p:txBody>
      </p:sp>
      <p:pic>
        <p:nvPicPr>
          <p:cNvPr id="4" name="Content Placeholder 3"/>
          <p:cNvPicPr>
            <a:picLocks noGrp="1" noChangeAspect="1"/>
          </p:cNvPicPr>
          <p:nvPr>
            <p:ph idx="1"/>
          </p:nvPr>
        </p:nvPicPr>
        <p:blipFill>
          <a:blip r:embed="rId2"/>
          <a:stretch>
            <a:fillRect/>
          </a:stretch>
        </p:blipFill>
        <p:spPr>
          <a:xfrm>
            <a:off x="718632" y="1578864"/>
            <a:ext cx="5944992" cy="4451350"/>
          </a:xfrm>
          <a:prstGeom prst="rect">
            <a:avLst/>
          </a:prstGeom>
        </p:spPr>
      </p:pic>
      <p:pic>
        <p:nvPicPr>
          <p:cNvPr id="5" name="Picture 4"/>
          <p:cNvPicPr>
            <a:picLocks noChangeAspect="1"/>
          </p:cNvPicPr>
          <p:nvPr/>
        </p:nvPicPr>
        <p:blipFill>
          <a:blip r:embed="rId3"/>
          <a:stretch>
            <a:fillRect/>
          </a:stretch>
        </p:blipFill>
        <p:spPr>
          <a:xfrm>
            <a:off x="6796252" y="3034609"/>
            <a:ext cx="5395748" cy="1449709"/>
          </a:xfrm>
          <a:prstGeom prst="rect">
            <a:avLst/>
          </a:prstGeom>
        </p:spPr>
      </p:pic>
    </p:spTree>
    <p:extLst>
      <p:ext uri="{BB962C8B-B14F-4D97-AF65-F5344CB8AC3E}">
        <p14:creationId xmlns:p14="http://schemas.microsoft.com/office/powerpoint/2010/main" val="39887563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Confusion matrix</a:t>
            </a:r>
            <a:r>
              <a:rPr lang="en-US" dirty="0"/>
              <a:t> </a:t>
            </a:r>
          </a:p>
        </p:txBody>
      </p:sp>
      <p:sp>
        <p:nvSpPr>
          <p:cNvPr id="3" name="Content Placeholder 2"/>
          <p:cNvSpPr>
            <a:spLocks noGrp="1"/>
          </p:cNvSpPr>
          <p:nvPr>
            <p:ph idx="1"/>
          </p:nvPr>
        </p:nvSpPr>
        <p:spPr>
          <a:xfrm>
            <a:off x="581192" y="3182738"/>
            <a:ext cx="7794711" cy="3675262"/>
          </a:xfrm>
        </p:spPr>
        <p:txBody>
          <a:bodyPr>
            <a:normAutofit/>
          </a:bodyPr>
          <a:lstStyle/>
          <a:p>
            <a:r>
              <a:rPr lang="en-US" dirty="0" smtClean="0"/>
              <a:t>Several key metrics are derived from confusion table</a:t>
            </a:r>
          </a:p>
          <a:p>
            <a:pPr lvl="1"/>
            <a:r>
              <a:rPr lang="en-US" b="1" dirty="0">
                <a:solidFill>
                  <a:srgbClr val="7030A0"/>
                </a:solidFill>
              </a:rPr>
              <a:t>True positives</a:t>
            </a:r>
            <a:r>
              <a:rPr lang="en-US" dirty="0"/>
              <a:t>: These are the samples for which we predicted </a:t>
            </a:r>
            <a:r>
              <a:rPr lang="en-US" i="1" dirty="0"/>
              <a:t>1 </a:t>
            </a:r>
            <a:r>
              <a:rPr lang="en-US" dirty="0"/>
              <a:t>as the output </a:t>
            </a:r>
            <a:r>
              <a:rPr lang="en-US" dirty="0" smtClean="0"/>
              <a:t>and the </a:t>
            </a:r>
            <a:r>
              <a:rPr lang="en-US" dirty="0"/>
              <a:t>ground truth is </a:t>
            </a:r>
            <a:r>
              <a:rPr lang="en-US" i="1" dirty="0"/>
              <a:t>1 </a:t>
            </a:r>
            <a:r>
              <a:rPr lang="en-US" dirty="0" smtClean="0"/>
              <a:t>too</a:t>
            </a:r>
          </a:p>
          <a:p>
            <a:pPr lvl="1"/>
            <a:r>
              <a:rPr lang="en-US" b="1" dirty="0">
                <a:solidFill>
                  <a:srgbClr val="7030A0"/>
                </a:solidFill>
              </a:rPr>
              <a:t>True negatives</a:t>
            </a:r>
            <a:r>
              <a:rPr lang="en-US" dirty="0"/>
              <a:t>: These are the samples for which we predicted </a:t>
            </a:r>
            <a:r>
              <a:rPr lang="en-US" i="1" dirty="0"/>
              <a:t>0 </a:t>
            </a:r>
            <a:r>
              <a:rPr lang="en-US" dirty="0"/>
              <a:t>as the </a:t>
            </a:r>
            <a:r>
              <a:rPr lang="en-US" dirty="0" smtClean="0"/>
              <a:t>output and </a:t>
            </a:r>
            <a:r>
              <a:rPr lang="en-US" dirty="0"/>
              <a:t>the ground truth is </a:t>
            </a:r>
            <a:r>
              <a:rPr lang="en-US" i="1" dirty="0"/>
              <a:t>0 </a:t>
            </a:r>
            <a:r>
              <a:rPr lang="en-US" dirty="0" smtClean="0"/>
              <a:t>too.</a:t>
            </a:r>
          </a:p>
          <a:p>
            <a:pPr lvl="1"/>
            <a:r>
              <a:rPr lang="en-US" b="1" dirty="0">
                <a:solidFill>
                  <a:srgbClr val="7030A0"/>
                </a:solidFill>
              </a:rPr>
              <a:t>False positives</a:t>
            </a:r>
            <a:r>
              <a:rPr lang="en-US" dirty="0"/>
              <a:t>: These are the samples for which we predicted </a:t>
            </a:r>
            <a:r>
              <a:rPr lang="en-US" i="1" dirty="0"/>
              <a:t>1 </a:t>
            </a:r>
            <a:r>
              <a:rPr lang="en-US" dirty="0"/>
              <a:t>as the output </a:t>
            </a:r>
            <a:r>
              <a:rPr lang="en-US" dirty="0" smtClean="0"/>
              <a:t>but the </a:t>
            </a:r>
            <a:r>
              <a:rPr lang="en-US" dirty="0"/>
              <a:t>ground truth is </a:t>
            </a:r>
            <a:r>
              <a:rPr lang="en-US" i="1" dirty="0"/>
              <a:t>0</a:t>
            </a:r>
            <a:r>
              <a:rPr lang="en-US" dirty="0"/>
              <a:t>. This is also known as a </a:t>
            </a:r>
            <a:r>
              <a:rPr lang="en-US" b="1" i="1" dirty="0">
                <a:solidFill>
                  <a:srgbClr val="7030A0"/>
                </a:solidFill>
              </a:rPr>
              <a:t>Type I </a:t>
            </a:r>
            <a:r>
              <a:rPr lang="en-US" b="1" i="1" dirty="0" smtClean="0">
                <a:solidFill>
                  <a:srgbClr val="7030A0"/>
                </a:solidFill>
              </a:rPr>
              <a:t>error</a:t>
            </a:r>
            <a:r>
              <a:rPr lang="en-US" dirty="0" smtClean="0"/>
              <a:t>.</a:t>
            </a:r>
          </a:p>
          <a:p>
            <a:pPr lvl="1"/>
            <a:r>
              <a:rPr lang="en-US" b="1" dirty="0">
                <a:solidFill>
                  <a:srgbClr val="7030A0"/>
                </a:solidFill>
              </a:rPr>
              <a:t>False negatives</a:t>
            </a:r>
            <a:r>
              <a:rPr lang="en-US" b="1" dirty="0"/>
              <a:t>: </a:t>
            </a:r>
            <a:r>
              <a:rPr lang="en-US" dirty="0"/>
              <a:t>These are the samples for which we predicted </a:t>
            </a:r>
            <a:r>
              <a:rPr lang="en-US" i="1" dirty="0"/>
              <a:t>0 </a:t>
            </a:r>
            <a:r>
              <a:rPr lang="en-US" dirty="0"/>
              <a:t>as the </a:t>
            </a:r>
            <a:r>
              <a:rPr lang="en-US" dirty="0" smtClean="0"/>
              <a:t>output but </a:t>
            </a:r>
            <a:r>
              <a:rPr lang="en-US" dirty="0"/>
              <a:t>the ground truth is </a:t>
            </a:r>
            <a:r>
              <a:rPr lang="en-US" i="1" dirty="0"/>
              <a:t>1</a:t>
            </a:r>
            <a:r>
              <a:rPr lang="en-US" dirty="0"/>
              <a:t>. This is also known as a </a:t>
            </a:r>
            <a:r>
              <a:rPr lang="en-US" b="1" i="1" dirty="0">
                <a:solidFill>
                  <a:srgbClr val="7030A0"/>
                </a:solidFill>
              </a:rPr>
              <a:t>Type II error</a:t>
            </a:r>
            <a:r>
              <a:rPr lang="en-US" dirty="0"/>
              <a:t>. </a:t>
            </a:r>
            <a:br>
              <a:rPr lang="en-US" dirty="0"/>
            </a:br>
            <a:endParaRPr lang="en-US" dirty="0"/>
          </a:p>
        </p:txBody>
      </p:sp>
      <p:pic>
        <p:nvPicPr>
          <p:cNvPr id="5" name="Picture 4"/>
          <p:cNvPicPr>
            <a:picLocks noChangeAspect="1"/>
          </p:cNvPicPr>
          <p:nvPr/>
        </p:nvPicPr>
        <p:blipFill rotWithShape="1">
          <a:blip r:embed="rId2"/>
          <a:srcRect l="14178" t="9863" r="17603" b="3196"/>
          <a:stretch/>
        </p:blipFill>
        <p:spPr>
          <a:xfrm>
            <a:off x="8488638" y="3807912"/>
            <a:ext cx="3582022" cy="2567836"/>
          </a:xfrm>
          <a:prstGeom prst="rect">
            <a:avLst/>
          </a:prstGeom>
        </p:spPr>
      </p:pic>
      <p:sp>
        <p:nvSpPr>
          <p:cNvPr id="6" name="Rectangle 5"/>
          <p:cNvSpPr/>
          <p:nvPr/>
        </p:nvSpPr>
        <p:spPr>
          <a:xfrm>
            <a:off x="768263" y="1425388"/>
            <a:ext cx="10730630" cy="1631216"/>
          </a:xfrm>
          <a:prstGeom prst="rect">
            <a:avLst/>
          </a:prstGeom>
        </p:spPr>
        <p:txBody>
          <a:bodyPr wrap="square">
            <a:spAutoFit/>
          </a:bodyPr>
          <a:lstStyle/>
          <a:p>
            <a:r>
              <a:rPr lang="en-US" sz="2000" dirty="0">
                <a:solidFill>
                  <a:schemeClr val="tx1">
                    <a:lumMod val="75000"/>
                    <a:lumOff val="25000"/>
                  </a:schemeClr>
                </a:solidFill>
              </a:rPr>
              <a:t>A table that is used to describe the performance of a </a:t>
            </a:r>
            <a:r>
              <a:rPr lang="en-US" sz="2000" dirty="0" smtClean="0">
                <a:solidFill>
                  <a:schemeClr val="tx1">
                    <a:lumMod val="75000"/>
                    <a:lumOff val="25000"/>
                  </a:schemeClr>
                </a:solidFill>
              </a:rPr>
              <a:t>classifier</a:t>
            </a:r>
          </a:p>
          <a:p>
            <a:r>
              <a:rPr lang="en-US" sz="2000" dirty="0" smtClean="0">
                <a:solidFill>
                  <a:schemeClr val="tx1">
                    <a:lumMod val="75000"/>
                    <a:lumOff val="25000"/>
                  </a:schemeClr>
                </a:solidFill>
              </a:rPr>
              <a:t> </a:t>
            </a:r>
            <a:endParaRPr lang="en-US" sz="2000" dirty="0">
              <a:solidFill>
                <a:schemeClr val="tx1">
                  <a:lumMod val="75000"/>
                  <a:lumOff val="25000"/>
                </a:schemeClr>
              </a:solidFill>
            </a:endParaRPr>
          </a:p>
          <a:p>
            <a:r>
              <a:rPr lang="en-US" sz="2000" dirty="0">
                <a:solidFill>
                  <a:schemeClr val="tx1">
                    <a:lumMod val="75000"/>
                    <a:lumOff val="25000"/>
                  </a:schemeClr>
                </a:solidFill>
              </a:rPr>
              <a:t>It is usually extracted from a test dataset for which the ground truth is </a:t>
            </a:r>
            <a:r>
              <a:rPr lang="en-US" sz="2000" dirty="0" smtClean="0">
                <a:solidFill>
                  <a:schemeClr val="tx1">
                    <a:lumMod val="75000"/>
                    <a:lumOff val="25000"/>
                  </a:schemeClr>
                </a:solidFill>
              </a:rPr>
              <a:t>known </a:t>
            </a:r>
          </a:p>
          <a:p>
            <a:endParaRPr lang="en-US" sz="2000" dirty="0">
              <a:solidFill>
                <a:schemeClr val="tx1">
                  <a:lumMod val="75000"/>
                  <a:lumOff val="25000"/>
                </a:schemeClr>
              </a:solidFill>
            </a:endParaRPr>
          </a:p>
          <a:p>
            <a:r>
              <a:rPr lang="en-US" sz="2000" dirty="0">
                <a:solidFill>
                  <a:schemeClr val="tx1">
                    <a:lumMod val="75000"/>
                    <a:lumOff val="25000"/>
                  </a:schemeClr>
                </a:solidFill>
              </a:rPr>
              <a:t>We compare each class with every other class and see how many samples are misclassified</a:t>
            </a:r>
          </a:p>
        </p:txBody>
      </p:sp>
    </p:spTree>
    <p:extLst>
      <p:ext uri="{BB962C8B-B14F-4D97-AF65-F5344CB8AC3E}">
        <p14:creationId xmlns:p14="http://schemas.microsoft.com/office/powerpoint/2010/main" val="14208467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sp>
        <p:nvSpPr>
          <p:cNvPr id="3" name="Content Placeholder 2"/>
          <p:cNvSpPr>
            <a:spLocks noGrp="1"/>
          </p:cNvSpPr>
          <p:nvPr>
            <p:ph idx="1"/>
          </p:nvPr>
        </p:nvSpPr>
        <p:spPr>
          <a:xfrm>
            <a:off x="900606" y="4227014"/>
            <a:ext cx="10390788" cy="2161260"/>
          </a:xfrm>
        </p:spPr>
        <p:txBody>
          <a:bodyPr>
            <a:noAutofit/>
          </a:bodyPr>
          <a:lstStyle/>
          <a:p>
            <a:r>
              <a:rPr lang="en-US" sz="2400" b="1" dirty="0" smtClean="0"/>
              <a:t>Accuracy</a:t>
            </a:r>
            <a:r>
              <a:rPr lang="en-US" sz="2400" dirty="0" smtClean="0"/>
              <a:t>: Measures </a:t>
            </a:r>
            <a:r>
              <a:rPr lang="en-US" sz="2400" dirty="0"/>
              <a:t>how often the classifier makes the correct prediction. </a:t>
            </a:r>
            <a:endParaRPr lang="en-US" sz="2400" dirty="0" smtClean="0"/>
          </a:p>
          <a:p>
            <a:pPr lvl="1"/>
            <a:r>
              <a:rPr lang="en-US" sz="2000" dirty="0" smtClean="0"/>
              <a:t>It’s </a:t>
            </a:r>
            <a:r>
              <a:rPr lang="en-US" sz="2000" dirty="0"/>
              <a:t>the ratio between the number of correct predictions and the total number of </a:t>
            </a:r>
            <a:r>
              <a:rPr lang="en-US" sz="2000" dirty="0" smtClean="0"/>
              <a:t>predictions</a:t>
            </a:r>
          </a:p>
          <a:p>
            <a:pPr lvl="1"/>
            <a:endParaRPr lang="en-US" sz="2000" dirty="0"/>
          </a:p>
        </p:txBody>
      </p:sp>
      <p:pic>
        <p:nvPicPr>
          <p:cNvPr id="5" name="Picture 4"/>
          <p:cNvPicPr>
            <a:picLocks noChangeAspect="1"/>
          </p:cNvPicPr>
          <p:nvPr/>
        </p:nvPicPr>
        <p:blipFill rotWithShape="1">
          <a:blip r:embed="rId2"/>
          <a:srcRect t="18335"/>
          <a:stretch/>
        </p:blipFill>
        <p:spPr>
          <a:xfrm>
            <a:off x="1239624" y="1788336"/>
            <a:ext cx="3550029" cy="207573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4789653" y="3047863"/>
                <a:ext cx="7073500" cy="665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𝑨𝒄𝒄𝒖𝒓𝒂𝒄𝒚</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𝑻𝑵</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𝑻𝑵</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𝑭𝑵</m:t>
                          </m:r>
                        </m:den>
                      </m:f>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𝒄𝒐𝒓𝒓𝒆𝒄𝒕</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𝒑𝒓𝒆𝒅𝒊𝒄𝒕𝒊𝒐𝒏𝒔</m:t>
                          </m:r>
                          <m:r>
                            <a:rPr lang="en-US" b="1" i="1">
                              <a:solidFill>
                                <a:srgbClr val="7030A0"/>
                              </a:solidFill>
                              <a:latin typeface="Cambria Math" panose="02040503050406030204" pitchFamily="18" charset="0"/>
                            </a:rPr>
                            <m:t> </m:t>
                          </m:r>
                        </m:num>
                        <m:den>
                          <m:r>
                            <a:rPr lang="en-US" b="1" i="1">
                              <a:solidFill>
                                <a:srgbClr val="7030A0"/>
                              </a:solidFill>
                              <a:latin typeface="Cambria Math" panose="02040503050406030204" pitchFamily="18" charset="0"/>
                            </a:rPr>
                            <m:t>𝒕𝒐𝒕𝒂𝒍</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𝒑𝒓𝒆𝒅𝒊𝒄𝒕𝒊𝒐𝒏𝒔</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789653" y="3047863"/>
                <a:ext cx="7073500" cy="6651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2954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sp>
        <p:nvSpPr>
          <p:cNvPr id="3" name="Content Placeholder 2"/>
          <p:cNvSpPr>
            <a:spLocks noGrp="1"/>
          </p:cNvSpPr>
          <p:nvPr>
            <p:ph idx="1"/>
          </p:nvPr>
        </p:nvSpPr>
        <p:spPr>
          <a:xfrm>
            <a:off x="848175" y="4161004"/>
            <a:ext cx="10166138" cy="2084295"/>
          </a:xfrm>
        </p:spPr>
        <p:txBody>
          <a:bodyPr>
            <a:normAutofit/>
          </a:bodyPr>
          <a:lstStyle/>
          <a:p>
            <a:r>
              <a:rPr lang="en-US" b="1" dirty="0" smtClean="0"/>
              <a:t>Precision</a:t>
            </a:r>
            <a:r>
              <a:rPr lang="en-US" dirty="0" smtClean="0"/>
              <a:t>: </a:t>
            </a:r>
            <a:r>
              <a:rPr lang="en-US" dirty="0"/>
              <a:t>It is a measure of </a:t>
            </a:r>
            <a:r>
              <a:rPr lang="en-US" b="1" dirty="0"/>
              <a:t>correctness</a:t>
            </a:r>
            <a:r>
              <a:rPr lang="en-US" dirty="0"/>
              <a:t> that is achieved in </a:t>
            </a:r>
            <a:r>
              <a:rPr lang="en-US" b="1" dirty="0"/>
              <a:t>true prediction</a:t>
            </a:r>
            <a:r>
              <a:rPr lang="en-US" dirty="0"/>
              <a:t>. </a:t>
            </a:r>
            <a:r>
              <a:rPr lang="en-US" dirty="0" smtClean="0"/>
              <a:t>It </a:t>
            </a:r>
            <a:r>
              <a:rPr lang="en-US" dirty="0"/>
              <a:t>tells us how many predictions are </a:t>
            </a:r>
            <a:r>
              <a:rPr lang="en-US" b="1" i="1" dirty="0"/>
              <a:t>actually positive</a:t>
            </a:r>
            <a:r>
              <a:rPr lang="en-US" dirty="0"/>
              <a:t> out of all the </a:t>
            </a:r>
            <a:r>
              <a:rPr lang="en-US" b="1" i="1" dirty="0"/>
              <a:t>total positive predicted</a:t>
            </a:r>
            <a:r>
              <a:rPr lang="en-US" dirty="0" smtClean="0"/>
              <a:t>.</a:t>
            </a:r>
          </a:p>
        </p:txBody>
      </p:sp>
      <p:pic>
        <p:nvPicPr>
          <p:cNvPr id="5" name="Picture 4"/>
          <p:cNvPicPr>
            <a:picLocks noChangeAspect="1"/>
          </p:cNvPicPr>
          <p:nvPr/>
        </p:nvPicPr>
        <p:blipFill rotWithShape="1">
          <a:blip r:embed="rId2"/>
          <a:srcRect t="17799"/>
          <a:stretch/>
        </p:blipFill>
        <p:spPr>
          <a:xfrm>
            <a:off x="888517" y="1598448"/>
            <a:ext cx="4060000" cy="238949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688540" y="2578728"/>
                <a:ext cx="7239000" cy="665118"/>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𝑷𝒓𝒆𝒄𝒊𝒔𝒊𝒐𝒏</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𝑭𝑷</m:t>
                          </m:r>
                        </m:den>
                      </m:f>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𝒂𝒄𝒕𝒖𝒂𝒍𝒍𝒚</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𝒑𝒐𝒔𝒊𝒕𝒊𝒗𝒆</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𝒑𝒓𝒆𝒅𝒊𝒄𝒕𝒊𝒐𝒏𝒔</m:t>
                          </m:r>
                        </m:num>
                        <m:den>
                          <m:r>
                            <a:rPr lang="en-US" b="1" i="1">
                              <a:solidFill>
                                <a:srgbClr val="7030A0"/>
                              </a:solidFill>
                              <a:latin typeface="Cambria Math" panose="02040503050406030204" pitchFamily="18" charset="0"/>
                            </a:rPr>
                            <m:t>𝑻𝒐𝒕𝒂𝒍</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𝒑𝒐𝒔𝒊𝒕𝒊𝒗𝒆</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𝒑𝒓𝒆𝒅𝒊𝒄𝒕𝒊𝒐𝒏</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688540" y="2578728"/>
                <a:ext cx="7239000" cy="6651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7184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pic>
        <p:nvPicPr>
          <p:cNvPr id="5" name="Picture 4"/>
          <p:cNvPicPr>
            <a:picLocks noChangeAspect="1"/>
          </p:cNvPicPr>
          <p:nvPr/>
        </p:nvPicPr>
        <p:blipFill rotWithShape="1">
          <a:blip r:embed="rId2"/>
          <a:srcRect t="18530"/>
          <a:stretch/>
        </p:blipFill>
        <p:spPr>
          <a:xfrm>
            <a:off x="725768" y="1579104"/>
            <a:ext cx="3738656" cy="2180810"/>
          </a:xfrm>
          <a:prstGeom prst="rect">
            <a:avLst/>
          </a:prstGeom>
        </p:spPr>
      </p:pic>
      <p:sp>
        <p:nvSpPr>
          <p:cNvPr id="6" name="Content Placeholder 2"/>
          <p:cNvSpPr txBox="1">
            <a:spLocks/>
          </p:cNvSpPr>
          <p:nvPr/>
        </p:nvSpPr>
        <p:spPr>
          <a:xfrm>
            <a:off x="725769" y="3913630"/>
            <a:ext cx="10683334" cy="264299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smtClean="0">
                <a:solidFill>
                  <a:srgbClr val="7030A0"/>
                </a:solidFill>
              </a:rPr>
              <a:t>Recall </a:t>
            </a:r>
            <a:r>
              <a:rPr lang="en-US" b="1" dirty="0">
                <a:solidFill>
                  <a:srgbClr val="7030A0"/>
                </a:solidFill>
              </a:rPr>
              <a:t>(TPR, Sensitivity</a:t>
            </a:r>
            <a:r>
              <a:rPr lang="en-US" b="1" dirty="0" smtClean="0">
                <a:solidFill>
                  <a:srgbClr val="7030A0"/>
                </a:solidFill>
              </a:rPr>
              <a:t>): </a:t>
            </a:r>
            <a:r>
              <a:rPr lang="en-US" dirty="0" smtClean="0"/>
              <a:t>Measure </a:t>
            </a:r>
            <a:r>
              <a:rPr lang="en-US" dirty="0"/>
              <a:t>of </a:t>
            </a:r>
            <a:r>
              <a:rPr lang="en-US" b="1" dirty="0"/>
              <a:t>actual observations</a:t>
            </a:r>
            <a:r>
              <a:rPr lang="en-US" dirty="0"/>
              <a:t> which are predicted </a:t>
            </a:r>
            <a:r>
              <a:rPr lang="en-US" b="1" dirty="0"/>
              <a:t>correctly</a:t>
            </a:r>
            <a:r>
              <a:rPr lang="en-US" dirty="0"/>
              <a:t>, i.e. how many observations of positive class are actually predicted as </a:t>
            </a:r>
            <a:r>
              <a:rPr lang="en-US" dirty="0" smtClean="0"/>
              <a:t>positive.</a:t>
            </a:r>
            <a:r>
              <a:rPr lang="en-US" dirty="0"/>
              <a:t> </a:t>
            </a:r>
            <a:endParaRPr lang="en-US" dirty="0" smtClean="0"/>
          </a:p>
          <a:p>
            <a:pPr lvl="1"/>
            <a:r>
              <a:rPr lang="en-US" b="1" i="1" dirty="0" smtClean="0"/>
              <a:t>Recall</a:t>
            </a:r>
            <a:r>
              <a:rPr lang="en-US" dirty="0"/>
              <a:t> is a valid choice of evaluation metric when we want to capture </a:t>
            </a:r>
            <a:r>
              <a:rPr lang="en-US" b="1" i="1" dirty="0"/>
              <a:t>as many positives</a:t>
            </a:r>
            <a:r>
              <a:rPr lang="en-US" dirty="0"/>
              <a:t> as possible</a:t>
            </a:r>
            <a:r>
              <a:rPr lang="en-US" dirty="0" smtClean="0"/>
              <a:t>.</a:t>
            </a:r>
          </a:p>
        </p:txBody>
      </p:sp>
      <mc:AlternateContent xmlns:mc="http://schemas.openxmlformats.org/markup-compatibility/2006" xmlns:a14="http://schemas.microsoft.com/office/drawing/2010/main">
        <mc:Choice Requires="a14">
          <p:sp>
            <p:nvSpPr>
              <p:cNvPr id="7" name="Rectangle 6"/>
              <p:cNvSpPr/>
              <p:nvPr/>
            </p:nvSpPr>
            <p:spPr>
              <a:xfrm>
                <a:off x="5095245" y="2839095"/>
                <a:ext cx="6035627" cy="665118"/>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𝑹𝒆𝒄𝒂𝒍𝒍</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𝑭𝑵</m:t>
                          </m:r>
                        </m:den>
                      </m:f>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𝑷𝒓𝒆𝒅𝒊𝒄𝒕𝒆𝒅</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𝒂𝒄𝒕𝒖𝒂𝒍𝒍𝒚</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𝒑𝒐𝒔𝒊𝒕𝒊𝒗𝒆</m:t>
                          </m:r>
                        </m:num>
                        <m:den>
                          <m:r>
                            <a:rPr lang="en-US" b="1" i="1">
                              <a:solidFill>
                                <a:srgbClr val="7030A0"/>
                              </a:solidFill>
                              <a:latin typeface="Cambria Math" panose="02040503050406030204" pitchFamily="18" charset="0"/>
                            </a:rPr>
                            <m:t>𝒕𝒐𝒕𝒂𝒍</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𝒂𝒄𝒕𝒖𝒂𝒍</m:t>
                          </m:r>
                          <m:r>
                            <a:rPr lang="en-US" b="1" i="1">
                              <a:solidFill>
                                <a:srgbClr val="7030A0"/>
                              </a:solidFill>
                              <a:latin typeface="Cambria Math" panose="02040503050406030204" pitchFamily="18" charset="0"/>
                            </a:rPr>
                            <m:t> </m:t>
                          </m:r>
                          <m:r>
                            <a:rPr lang="en-US" b="1" i="1">
                              <a:solidFill>
                                <a:srgbClr val="7030A0"/>
                              </a:solidFill>
                              <a:latin typeface="Cambria Math" panose="02040503050406030204" pitchFamily="18" charset="0"/>
                            </a:rPr>
                            <m:t>𝒑𝒐𝒔𝒊𝒕𝒊𝒗𝒆𝒔</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095245" y="2839095"/>
                <a:ext cx="6035627" cy="6651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4941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r>
              <a:rPr lang="en-US" b="1" dirty="0" smtClean="0"/>
              <a:t>Cognition</a:t>
            </a:r>
            <a:r>
              <a:rPr lang="en-US" dirty="0" smtClean="0"/>
              <a:t>: </a:t>
            </a:r>
            <a:r>
              <a:rPr lang="en-US" dirty="0"/>
              <a:t>the mental action or process of acquiring knowledge and understanding through thought, experience, and the senses.</a:t>
            </a:r>
            <a:endParaRPr lang="en-US" dirty="0" smtClean="0"/>
          </a:p>
          <a:p>
            <a:r>
              <a:rPr lang="en-US" dirty="0" smtClean="0"/>
              <a:t>Machine </a:t>
            </a:r>
            <a:r>
              <a:rPr lang="en-US" dirty="0"/>
              <a:t>learning </a:t>
            </a:r>
            <a:r>
              <a:rPr lang="en-US" dirty="0" smtClean="0"/>
              <a:t>focuses </a:t>
            </a:r>
            <a:r>
              <a:rPr lang="en-US" dirty="0"/>
              <a:t>on the use of data and algorithms to imitate the way that humans learn, gradually improving its </a:t>
            </a:r>
            <a:r>
              <a:rPr lang="en-US" dirty="0" smtClean="0"/>
              <a:t>accuracy</a:t>
            </a:r>
          </a:p>
          <a:p>
            <a:r>
              <a:rPr lang="en-US" dirty="0" smtClean="0"/>
              <a:t>Through </a:t>
            </a:r>
            <a:r>
              <a:rPr lang="en-US" dirty="0"/>
              <a:t>the use of statistical methods, algorithms are trained to make classifications or predictions, uncovering key insights within data mining </a:t>
            </a:r>
            <a:r>
              <a:rPr lang="en-US" dirty="0" smtClean="0"/>
              <a:t>projects</a:t>
            </a:r>
          </a:p>
          <a:p>
            <a:r>
              <a:rPr lang="en-US" dirty="0" smtClean="0"/>
              <a:t>These </a:t>
            </a:r>
            <a:r>
              <a:rPr lang="en-US" dirty="0"/>
              <a:t>insights subsequently drive decision making within applications and businesses, ideally impacting key growth metrics. </a:t>
            </a:r>
            <a:endParaRPr lang="en-US" dirty="0" smtClean="0"/>
          </a:p>
          <a:p>
            <a:r>
              <a:rPr lang="en-US" dirty="0" smtClean="0"/>
              <a:t>As </a:t>
            </a:r>
            <a:r>
              <a:rPr lang="en-US" dirty="0"/>
              <a:t>big data continues to expand and grow, the market demand for data scientists will increase, requiring them to assist in the identification of the most relevant business questions and subsequently the data to answer them.</a:t>
            </a:r>
          </a:p>
        </p:txBody>
      </p:sp>
    </p:spTree>
    <p:extLst>
      <p:ext uri="{BB962C8B-B14F-4D97-AF65-F5344CB8AC3E}">
        <p14:creationId xmlns:p14="http://schemas.microsoft.com/office/powerpoint/2010/main" val="800419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sp>
        <p:nvSpPr>
          <p:cNvPr id="3" name="Content Placeholder 2"/>
          <p:cNvSpPr>
            <a:spLocks noGrp="1"/>
          </p:cNvSpPr>
          <p:nvPr>
            <p:ph idx="1"/>
          </p:nvPr>
        </p:nvSpPr>
        <p:spPr>
          <a:xfrm>
            <a:off x="581192" y="3706556"/>
            <a:ext cx="10875702" cy="2877123"/>
          </a:xfrm>
        </p:spPr>
        <p:txBody>
          <a:bodyPr>
            <a:normAutofit/>
          </a:bodyPr>
          <a:lstStyle/>
          <a:p>
            <a:r>
              <a:rPr lang="en-US" b="1" dirty="0" smtClean="0">
                <a:solidFill>
                  <a:srgbClr val="7030A0"/>
                </a:solidFill>
              </a:rPr>
              <a:t>F1-Score</a:t>
            </a:r>
            <a:r>
              <a:rPr lang="en-US" dirty="0" smtClean="0"/>
              <a:t>: </a:t>
            </a:r>
            <a:r>
              <a:rPr lang="en-US" dirty="0"/>
              <a:t>The </a:t>
            </a:r>
            <a:r>
              <a:rPr lang="en-US" b="1" dirty="0"/>
              <a:t>F1 score</a:t>
            </a:r>
            <a:r>
              <a:rPr lang="en-US" dirty="0"/>
              <a:t> is a number between </a:t>
            </a:r>
            <a:r>
              <a:rPr lang="en-US" b="1" dirty="0"/>
              <a:t>0 and 1</a:t>
            </a:r>
            <a:r>
              <a:rPr lang="en-US" dirty="0"/>
              <a:t> and is the </a:t>
            </a:r>
            <a:r>
              <a:rPr lang="en-US" b="1" i="1" dirty="0"/>
              <a:t>harmonic </a:t>
            </a:r>
            <a:r>
              <a:rPr lang="en-US" b="1" i="1" dirty="0" smtClean="0"/>
              <a:t>mean (HM) </a:t>
            </a:r>
            <a:r>
              <a:rPr lang="en-US" b="1" i="1" dirty="0"/>
              <a:t>of precision and </a:t>
            </a:r>
            <a:r>
              <a:rPr lang="en-US" b="1" i="1" dirty="0" smtClean="0"/>
              <a:t>recall </a:t>
            </a:r>
            <a:r>
              <a:rPr lang="en-US" dirty="0" smtClean="0"/>
              <a:t>as HM </a:t>
            </a:r>
            <a:r>
              <a:rPr lang="en-US" dirty="0"/>
              <a:t>is not sensitive to extremely large values, unlike simple averages.</a:t>
            </a:r>
          </a:p>
          <a:p>
            <a:pPr lvl="1"/>
            <a:r>
              <a:rPr lang="en-US" b="1" dirty="0"/>
              <a:t>F1 score</a:t>
            </a:r>
            <a:r>
              <a:rPr lang="en-US" dirty="0"/>
              <a:t> sort of maintains a </a:t>
            </a:r>
            <a:r>
              <a:rPr lang="en-US" b="1" dirty="0"/>
              <a:t>balance</a:t>
            </a:r>
            <a:r>
              <a:rPr lang="en-US" dirty="0"/>
              <a:t> between the </a:t>
            </a:r>
            <a:r>
              <a:rPr lang="en-US" b="1" i="1" dirty="0"/>
              <a:t>precision and recall</a:t>
            </a:r>
            <a:r>
              <a:rPr lang="en-US" dirty="0"/>
              <a:t> for your classifier. If your </a:t>
            </a:r>
            <a:r>
              <a:rPr lang="en-US" b="1" i="1" dirty="0"/>
              <a:t>precision is low</a:t>
            </a:r>
            <a:r>
              <a:rPr lang="en-US" dirty="0"/>
              <a:t>, the </a:t>
            </a:r>
            <a:r>
              <a:rPr lang="en-US" b="1" i="1" dirty="0"/>
              <a:t>F1 is low</a:t>
            </a:r>
            <a:r>
              <a:rPr lang="en-US" dirty="0"/>
              <a:t> and if the </a:t>
            </a:r>
            <a:r>
              <a:rPr lang="en-US" b="1" i="1" dirty="0"/>
              <a:t>recall is low</a:t>
            </a:r>
            <a:r>
              <a:rPr lang="en-US" dirty="0"/>
              <a:t> again your </a:t>
            </a:r>
            <a:r>
              <a:rPr lang="en-US" b="1" i="1" dirty="0"/>
              <a:t>F1 score is low</a:t>
            </a:r>
            <a:r>
              <a:rPr lang="en-US" dirty="0" smtClean="0"/>
              <a:t>.</a:t>
            </a:r>
            <a:endParaRPr lang="en-US" b="1" dirty="0">
              <a:solidFill>
                <a:srgbClr val="7030A0"/>
              </a:solidFill>
            </a:endParaRPr>
          </a:p>
        </p:txBody>
      </p:sp>
      <p:pic>
        <p:nvPicPr>
          <p:cNvPr id="5" name="Picture 4"/>
          <p:cNvPicPr>
            <a:picLocks noChangeAspect="1"/>
          </p:cNvPicPr>
          <p:nvPr/>
        </p:nvPicPr>
        <p:blipFill>
          <a:blip r:embed="rId2"/>
          <a:stretch>
            <a:fillRect/>
          </a:stretch>
        </p:blipFill>
        <p:spPr>
          <a:xfrm>
            <a:off x="771520" y="1524000"/>
            <a:ext cx="3737172" cy="2182557"/>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5620063" y="3041437"/>
                <a:ext cx="4044697"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𝑭</m:t>
                      </m:r>
                      <m:r>
                        <a:rPr lang="en-US" b="1" i="1">
                          <a:solidFill>
                            <a:srgbClr val="7030A0"/>
                          </a:solidFill>
                          <a:latin typeface="Cambria Math" panose="02040503050406030204" pitchFamily="18" charset="0"/>
                        </a:rPr>
                        <m:t>𝟏</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𝒔𝒄𝒐𝒓𝒆</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𝟐</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𝒓𝒆𝒄𝒂𝒍𝒍</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𝒑𝒓𝒆𝒄𝒊𝒔𝒊𝒐𝒏</m:t>
                          </m:r>
                        </m:num>
                        <m:den>
                          <m:r>
                            <a:rPr lang="en-US" b="1" i="1">
                              <a:solidFill>
                                <a:srgbClr val="7030A0"/>
                              </a:solidFill>
                              <a:latin typeface="Cambria Math" panose="02040503050406030204" pitchFamily="18" charset="0"/>
                            </a:rPr>
                            <m:t>𝒓𝒆𝒄𝒂𝒍𝒍</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𝒑𝒓𝒆𝒄𝒊𝒔𝒊𝒐𝒏</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620063" y="3041437"/>
                <a:ext cx="4044697" cy="66511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620063" y="1577903"/>
                <a:ext cx="2161168"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𝑹𝒆𝒄𝒂𝒍𝒍</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𝑭𝑵</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620063" y="1577903"/>
                <a:ext cx="2161168" cy="61549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183395" y="1593108"/>
                <a:ext cx="2521844"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𝑷𝒓𝒆𝒄𝒊𝒔𝒊𝒐𝒏</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𝑻𝑷</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𝑭𝑷</m:t>
                          </m:r>
                        </m:den>
                      </m:f>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183395" y="1593108"/>
                <a:ext cx="2521844" cy="615490"/>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9575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Metrics derived from confusion matrix</a:t>
            </a:r>
            <a:endParaRPr lang="en-US" dirty="0"/>
          </a:p>
        </p:txBody>
      </p:sp>
      <p:sp>
        <p:nvSpPr>
          <p:cNvPr id="3" name="Content Placeholder 2"/>
          <p:cNvSpPr>
            <a:spLocks noGrp="1"/>
          </p:cNvSpPr>
          <p:nvPr>
            <p:ph idx="1"/>
          </p:nvPr>
        </p:nvSpPr>
        <p:spPr>
          <a:xfrm>
            <a:off x="581192" y="3832412"/>
            <a:ext cx="8553664" cy="2751268"/>
          </a:xfrm>
        </p:spPr>
        <p:txBody>
          <a:bodyPr>
            <a:normAutofit/>
          </a:bodyPr>
          <a:lstStyle/>
          <a:p>
            <a:endParaRPr lang="en-US" b="1" dirty="0">
              <a:solidFill>
                <a:srgbClr val="7030A0"/>
              </a:solidFill>
            </a:endParaRPr>
          </a:p>
          <a:p>
            <a:r>
              <a:rPr lang="en-US" b="1" dirty="0" smtClean="0">
                <a:solidFill>
                  <a:srgbClr val="7030A0"/>
                </a:solidFill>
              </a:rPr>
              <a:t>FPR </a:t>
            </a:r>
            <a:r>
              <a:rPr lang="en-US" b="1" dirty="0">
                <a:solidFill>
                  <a:srgbClr val="7030A0"/>
                </a:solidFill>
              </a:rPr>
              <a:t>(Type I Error</a:t>
            </a:r>
            <a:r>
              <a:rPr lang="en-US" b="1" dirty="0" smtClean="0">
                <a:solidFill>
                  <a:srgbClr val="7030A0"/>
                </a:solidFill>
              </a:rPr>
              <a:t>): </a:t>
            </a:r>
            <a:r>
              <a:rPr lang="en-US" dirty="0"/>
              <a:t>the probability of falsely rejecting the null hypothesis for a particular test.</a:t>
            </a:r>
            <a:endParaRPr lang="en-US" dirty="0" smtClean="0"/>
          </a:p>
          <a:p>
            <a:pPr lvl="1"/>
            <a:endParaRPr lang="en-US" b="1" dirty="0"/>
          </a:p>
          <a:p>
            <a:r>
              <a:rPr lang="en-US" b="1" dirty="0" smtClean="0">
                <a:solidFill>
                  <a:srgbClr val="7030A0"/>
                </a:solidFill>
              </a:rPr>
              <a:t>FNR </a:t>
            </a:r>
            <a:r>
              <a:rPr lang="en-US" b="1" dirty="0">
                <a:solidFill>
                  <a:srgbClr val="7030A0"/>
                </a:solidFill>
              </a:rPr>
              <a:t>(Type II Error</a:t>
            </a:r>
            <a:r>
              <a:rPr lang="en-US" b="1" dirty="0" smtClean="0">
                <a:solidFill>
                  <a:srgbClr val="7030A0"/>
                </a:solidFill>
              </a:rPr>
              <a:t>):</a:t>
            </a:r>
          </a:p>
          <a:p>
            <a:pPr lvl="1"/>
            <a:endParaRPr lang="en-US" b="1" dirty="0"/>
          </a:p>
          <a:p>
            <a:endParaRPr lang="en-US" dirty="0"/>
          </a:p>
        </p:txBody>
      </p:sp>
      <p:pic>
        <p:nvPicPr>
          <p:cNvPr id="5" name="Picture 4"/>
          <p:cNvPicPr>
            <a:picLocks noChangeAspect="1"/>
          </p:cNvPicPr>
          <p:nvPr/>
        </p:nvPicPr>
        <p:blipFill>
          <a:blip r:embed="rId2"/>
          <a:stretch>
            <a:fillRect/>
          </a:stretch>
        </p:blipFill>
        <p:spPr>
          <a:xfrm>
            <a:off x="763250" y="1821977"/>
            <a:ext cx="3737172" cy="2182557"/>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053486" y="2112725"/>
                <a:ext cx="1911100"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𝑭𝑷𝑹</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𝑭𝑷</m:t>
                          </m:r>
                        </m:num>
                        <m:den>
                          <m:r>
                            <a:rPr lang="en-US" b="1" i="1">
                              <a:solidFill>
                                <a:srgbClr val="7030A0"/>
                              </a:solidFill>
                              <a:latin typeface="Cambria Math" panose="02040503050406030204" pitchFamily="18" charset="0"/>
                            </a:rPr>
                            <m:t>𝑭𝑷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𝑻𝑵</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053486" y="2112725"/>
                <a:ext cx="1911100" cy="61549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500422" y="5208046"/>
                <a:ext cx="1927131"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𝑭𝑵𝑹</m:t>
                      </m:r>
                      <m:r>
                        <a:rPr lang="en-US" b="1" i="1">
                          <a:solidFill>
                            <a:srgbClr val="7030A0"/>
                          </a:solidFill>
                          <a:latin typeface="Cambria Math" panose="02040503050406030204" pitchFamily="18" charset="0"/>
                        </a:rPr>
                        <m:t>=</m:t>
                      </m:r>
                      <m:f>
                        <m:fPr>
                          <m:ctrlPr>
                            <a:rPr lang="en-US" b="1" i="1">
                              <a:solidFill>
                                <a:srgbClr val="7030A0"/>
                              </a:solidFill>
                              <a:latin typeface="Cambria Math" panose="02040503050406030204" pitchFamily="18" charset="0"/>
                            </a:rPr>
                          </m:ctrlPr>
                        </m:fPr>
                        <m:num>
                          <m:r>
                            <a:rPr lang="en-US" b="1" i="1">
                              <a:solidFill>
                                <a:srgbClr val="7030A0"/>
                              </a:solidFill>
                              <a:latin typeface="Cambria Math" panose="02040503050406030204" pitchFamily="18" charset="0"/>
                            </a:rPr>
                            <m:t>𝑭𝑵</m:t>
                          </m:r>
                        </m:num>
                        <m:den>
                          <m:r>
                            <a:rPr lang="en-US" b="1" i="1">
                              <a:solidFill>
                                <a:srgbClr val="7030A0"/>
                              </a:solidFill>
                              <a:latin typeface="Cambria Math" panose="02040503050406030204" pitchFamily="18" charset="0"/>
                            </a:rPr>
                            <m:t>𝑻𝑷</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𝑭𝑵</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500422" y="5208046"/>
                <a:ext cx="1927131" cy="61549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692254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based measures</a:t>
            </a:r>
            <a:endParaRPr lang="en-US" dirty="0"/>
          </a:p>
        </p:txBody>
      </p:sp>
      <p:pic>
        <p:nvPicPr>
          <p:cNvPr id="4" name="Content Placeholder 3"/>
          <p:cNvPicPr>
            <a:picLocks noGrp="1" noChangeAspect="1"/>
          </p:cNvPicPr>
          <p:nvPr>
            <p:ph idx="1"/>
          </p:nvPr>
        </p:nvPicPr>
        <p:blipFill>
          <a:blip r:embed="rId2"/>
          <a:stretch>
            <a:fillRect/>
          </a:stretch>
        </p:blipFill>
        <p:spPr>
          <a:xfrm>
            <a:off x="733044" y="1425388"/>
            <a:ext cx="5362956" cy="882764"/>
          </a:xfrm>
          <a:prstGeom prst="rect">
            <a:avLst/>
          </a:prstGeom>
        </p:spPr>
      </p:pic>
      <p:pic>
        <p:nvPicPr>
          <p:cNvPr id="5" name="Picture 4"/>
          <p:cNvPicPr>
            <a:picLocks noChangeAspect="1"/>
          </p:cNvPicPr>
          <p:nvPr/>
        </p:nvPicPr>
        <p:blipFill>
          <a:blip r:embed="rId3"/>
          <a:stretch>
            <a:fillRect/>
          </a:stretch>
        </p:blipFill>
        <p:spPr>
          <a:xfrm>
            <a:off x="733044" y="2452183"/>
            <a:ext cx="6148197" cy="851044"/>
          </a:xfrm>
          <a:prstGeom prst="rect">
            <a:avLst/>
          </a:prstGeom>
        </p:spPr>
      </p:pic>
      <p:pic>
        <p:nvPicPr>
          <p:cNvPr id="6" name="Picture 5"/>
          <p:cNvPicPr>
            <a:picLocks noChangeAspect="1"/>
          </p:cNvPicPr>
          <p:nvPr/>
        </p:nvPicPr>
        <p:blipFill>
          <a:blip r:embed="rId4"/>
          <a:stretch>
            <a:fillRect/>
          </a:stretch>
        </p:blipFill>
        <p:spPr>
          <a:xfrm>
            <a:off x="733044" y="3282326"/>
            <a:ext cx="7259383" cy="505934"/>
          </a:xfrm>
          <a:prstGeom prst="rect">
            <a:avLst/>
          </a:prstGeom>
        </p:spPr>
      </p:pic>
      <p:pic>
        <p:nvPicPr>
          <p:cNvPr id="7" name="Picture 6"/>
          <p:cNvPicPr>
            <a:picLocks noChangeAspect="1"/>
          </p:cNvPicPr>
          <p:nvPr/>
        </p:nvPicPr>
        <p:blipFill>
          <a:blip r:embed="rId5"/>
          <a:stretch>
            <a:fillRect/>
          </a:stretch>
        </p:blipFill>
        <p:spPr>
          <a:xfrm>
            <a:off x="733044" y="3813123"/>
            <a:ext cx="9404032" cy="2694083"/>
          </a:xfrm>
          <a:prstGeom prst="rect">
            <a:avLst/>
          </a:prstGeom>
        </p:spPr>
      </p:pic>
    </p:spTree>
    <p:extLst>
      <p:ext uri="{BB962C8B-B14F-4D97-AF65-F5344CB8AC3E}">
        <p14:creationId xmlns:p14="http://schemas.microsoft.com/office/powerpoint/2010/main" val="32262673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based metrics</a:t>
            </a:r>
            <a:endParaRPr lang="en-US" dirty="0"/>
          </a:p>
        </p:txBody>
      </p:sp>
      <p:pic>
        <p:nvPicPr>
          <p:cNvPr id="4" name="Content Placeholder 3"/>
          <p:cNvPicPr>
            <a:picLocks noGrp="1" noChangeAspect="1"/>
          </p:cNvPicPr>
          <p:nvPr>
            <p:ph idx="1"/>
          </p:nvPr>
        </p:nvPicPr>
        <p:blipFill>
          <a:blip r:embed="rId2"/>
          <a:stretch>
            <a:fillRect/>
          </a:stretch>
        </p:blipFill>
        <p:spPr>
          <a:xfrm>
            <a:off x="648652" y="1425388"/>
            <a:ext cx="10163175" cy="1276350"/>
          </a:xfrm>
          <a:prstGeom prst="rect">
            <a:avLst/>
          </a:prstGeom>
        </p:spPr>
      </p:pic>
      <p:pic>
        <p:nvPicPr>
          <p:cNvPr id="5" name="Picture 4"/>
          <p:cNvPicPr>
            <a:picLocks noChangeAspect="1"/>
          </p:cNvPicPr>
          <p:nvPr/>
        </p:nvPicPr>
        <p:blipFill>
          <a:blip r:embed="rId3"/>
          <a:stretch>
            <a:fillRect/>
          </a:stretch>
        </p:blipFill>
        <p:spPr>
          <a:xfrm>
            <a:off x="8166371" y="2834640"/>
            <a:ext cx="3590741" cy="3087624"/>
          </a:xfrm>
          <a:prstGeom prst="rect">
            <a:avLst/>
          </a:prstGeom>
        </p:spPr>
      </p:pic>
      <p:pic>
        <p:nvPicPr>
          <p:cNvPr id="6" name="Picture 5"/>
          <p:cNvPicPr>
            <a:picLocks noChangeAspect="1"/>
          </p:cNvPicPr>
          <p:nvPr/>
        </p:nvPicPr>
        <p:blipFill>
          <a:blip r:embed="rId4"/>
          <a:stretch>
            <a:fillRect/>
          </a:stretch>
        </p:blipFill>
        <p:spPr>
          <a:xfrm>
            <a:off x="747761" y="3206305"/>
            <a:ext cx="6029848" cy="2344293"/>
          </a:xfrm>
          <a:prstGeom prst="rect">
            <a:avLst/>
          </a:prstGeom>
        </p:spPr>
      </p:pic>
    </p:spTree>
    <p:extLst>
      <p:ext uri="{BB962C8B-B14F-4D97-AF65-F5344CB8AC3E}">
        <p14:creationId xmlns:p14="http://schemas.microsoft.com/office/powerpoint/2010/main" val="15317153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Support Vector Machines</a:t>
            </a:r>
            <a:r>
              <a:rPr lang="en-US" dirty="0"/>
              <a:t> </a:t>
            </a:r>
          </a:p>
        </p:txBody>
      </p:sp>
      <p:sp>
        <p:nvSpPr>
          <p:cNvPr id="3" name="Content Placeholder 2"/>
          <p:cNvSpPr>
            <a:spLocks noGrp="1"/>
          </p:cNvSpPr>
          <p:nvPr>
            <p:ph idx="1"/>
          </p:nvPr>
        </p:nvSpPr>
        <p:spPr>
          <a:xfrm>
            <a:off x="473616" y="1667435"/>
            <a:ext cx="6825448" cy="5047503"/>
          </a:xfrm>
        </p:spPr>
        <p:txBody>
          <a:bodyPr>
            <a:noAutofit/>
          </a:bodyPr>
          <a:lstStyle/>
          <a:p>
            <a:r>
              <a:rPr lang="en-US" sz="2400" dirty="0"/>
              <a:t>A</a:t>
            </a:r>
            <a:r>
              <a:rPr lang="en-US" sz="2400" dirty="0" smtClean="0"/>
              <a:t> </a:t>
            </a:r>
            <a:r>
              <a:rPr lang="en-US" sz="2400" dirty="0"/>
              <a:t>classifier that is defined using a </a:t>
            </a:r>
            <a:r>
              <a:rPr lang="en-US" sz="2400" dirty="0" smtClean="0"/>
              <a:t>separating hyperplane </a:t>
            </a:r>
            <a:r>
              <a:rPr lang="en-US" sz="2400" dirty="0"/>
              <a:t>between the classes. </a:t>
            </a:r>
            <a:endParaRPr lang="en-US" sz="2400" dirty="0" smtClean="0"/>
          </a:p>
          <a:p>
            <a:r>
              <a:rPr lang="en-US" sz="2400" dirty="0" smtClean="0"/>
              <a:t>This </a:t>
            </a:r>
            <a:r>
              <a:rPr lang="en-US" sz="2400" b="1" dirty="0">
                <a:solidFill>
                  <a:srgbClr val="7030A0"/>
                </a:solidFill>
              </a:rPr>
              <a:t>hyperplane</a:t>
            </a:r>
            <a:r>
              <a:rPr lang="en-US" sz="2400" b="1" dirty="0"/>
              <a:t> </a:t>
            </a:r>
            <a:r>
              <a:rPr lang="en-US" sz="2400" dirty="0"/>
              <a:t>is the N-dimensional version of a line</a:t>
            </a:r>
            <a:r>
              <a:rPr lang="en-US" sz="2400" dirty="0" smtClean="0"/>
              <a:t>. </a:t>
            </a:r>
          </a:p>
          <a:p>
            <a:r>
              <a:rPr lang="en-US" sz="2400" dirty="0" smtClean="0"/>
              <a:t>Given </a:t>
            </a:r>
            <a:r>
              <a:rPr lang="en-US" sz="2400" dirty="0"/>
              <a:t>labeled training data and a binary classification problem, the SVM finds the </a:t>
            </a:r>
            <a:r>
              <a:rPr lang="en-US" sz="2400" dirty="0" smtClean="0"/>
              <a:t>optimal </a:t>
            </a:r>
            <a:r>
              <a:rPr lang="en-US" sz="2400" b="1" dirty="0" err="1">
                <a:solidFill>
                  <a:srgbClr val="7030A0"/>
                </a:solidFill>
              </a:rPr>
              <a:t>hyperplane</a:t>
            </a:r>
            <a:r>
              <a:rPr lang="en-US" sz="2400" dirty="0" smtClean="0"/>
              <a:t> </a:t>
            </a:r>
            <a:r>
              <a:rPr lang="en-US" sz="2400" dirty="0"/>
              <a:t>that separates the training data into two classes</a:t>
            </a:r>
            <a:r>
              <a:rPr lang="en-US" sz="2400" dirty="0" smtClean="0"/>
              <a:t>.</a:t>
            </a:r>
          </a:p>
          <a:p>
            <a:r>
              <a:rPr lang="en-US" sz="2400" dirty="0" smtClean="0"/>
              <a:t>This </a:t>
            </a:r>
            <a:r>
              <a:rPr lang="en-US" sz="2400" dirty="0"/>
              <a:t>can easily be extended </a:t>
            </a:r>
            <a:r>
              <a:rPr lang="en-US" sz="2400" dirty="0" smtClean="0"/>
              <a:t>to the </a:t>
            </a:r>
            <a:r>
              <a:rPr lang="en-US" sz="2400" dirty="0"/>
              <a:t>problem with N classes. </a:t>
            </a:r>
            <a:br>
              <a:rPr lang="en-US" sz="2400" dirty="0"/>
            </a:br>
            <a:endParaRPr lang="en-US" sz="2400" dirty="0"/>
          </a:p>
        </p:txBody>
      </p:sp>
      <p:pic>
        <p:nvPicPr>
          <p:cNvPr id="5" name="Picture 4"/>
          <p:cNvPicPr>
            <a:picLocks noChangeAspect="1"/>
          </p:cNvPicPr>
          <p:nvPr/>
        </p:nvPicPr>
        <p:blipFill rotWithShape="1">
          <a:blip r:embed="rId2"/>
          <a:srcRect r="61456"/>
          <a:stretch/>
        </p:blipFill>
        <p:spPr>
          <a:xfrm>
            <a:off x="7791603" y="578224"/>
            <a:ext cx="3920786" cy="3674688"/>
          </a:xfrm>
          <a:prstGeom prst="rect">
            <a:avLst/>
          </a:prstGeom>
        </p:spPr>
      </p:pic>
      <p:pic>
        <p:nvPicPr>
          <p:cNvPr id="6" name="Picture 5"/>
          <p:cNvPicPr>
            <a:picLocks noChangeAspect="1"/>
          </p:cNvPicPr>
          <p:nvPr/>
        </p:nvPicPr>
        <p:blipFill rotWithShape="1">
          <a:blip r:embed="rId2"/>
          <a:srcRect l="52371" r="4043" b="7564"/>
          <a:stretch/>
        </p:blipFill>
        <p:spPr>
          <a:xfrm>
            <a:off x="7974107" y="3832412"/>
            <a:ext cx="3913094" cy="2997978"/>
          </a:xfrm>
          <a:prstGeom prst="rect">
            <a:avLst/>
          </a:prstGeom>
        </p:spPr>
      </p:pic>
    </p:spTree>
    <p:extLst>
      <p:ext uri="{BB962C8B-B14F-4D97-AF65-F5344CB8AC3E}">
        <p14:creationId xmlns:p14="http://schemas.microsoft.com/office/powerpoint/2010/main" val="12198710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2400" y="304800"/>
            <a:ext cx="4648200" cy="68580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mtClean="0"/>
              <a:t> Linear Classifiers</a:t>
            </a:r>
            <a:endParaRPr lang="en-US" altLang="en-US"/>
          </a:p>
        </p:txBody>
      </p:sp>
      <p:sp>
        <p:nvSpPr>
          <p:cNvPr id="10" name="Text Box 7"/>
          <p:cNvSpPr txBox="1">
            <a:spLocks noChangeArrowheads="1"/>
          </p:cNvSpPr>
          <p:nvPr/>
        </p:nvSpPr>
        <p:spPr bwMode="auto">
          <a:xfrm>
            <a:off x="8877300" y="1794488"/>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dirty="0">
                <a:solidFill>
                  <a:srgbClr val="00CC00"/>
                </a:solidFill>
                <a:latin typeface="Symbol" panose="05050102010706020507" pitchFamily="18" charset="2"/>
              </a:rPr>
              <a:t>a</a:t>
            </a:r>
          </a:p>
        </p:txBody>
      </p:sp>
      <p:grpSp>
        <p:nvGrpSpPr>
          <p:cNvPr id="3" name="Group 2"/>
          <p:cNvGrpSpPr/>
          <p:nvPr/>
        </p:nvGrpSpPr>
        <p:grpSpPr>
          <a:xfrm>
            <a:off x="6417184" y="2347766"/>
            <a:ext cx="5774816" cy="1049338"/>
            <a:chOff x="5746624" y="895483"/>
            <a:chExt cx="5774816" cy="1049338"/>
          </a:xfrm>
        </p:grpSpPr>
        <p:sp>
          <p:nvSpPr>
            <p:cNvPr id="8" name="Text Box 5"/>
            <p:cNvSpPr txBox="1">
              <a:spLocks noChangeArrowheads="1"/>
            </p:cNvSpPr>
            <p:nvPr/>
          </p:nvSpPr>
          <p:spPr bwMode="auto">
            <a:xfrm>
              <a:off x="5746624" y="1264527"/>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b="1" i="1" dirty="0"/>
                <a:t>x</a:t>
              </a:r>
            </a:p>
          </p:txBody>
        </p:sp>
        <p:grpSp>
          <p:nvGrpSpPr>
            <p:cNvPr id="56" name="Group 55"/>
            <p:cNvGrpSpPr/>
            <p:nvPr/>
          </p:nvGrpSpPr>
          <p:grpSpPr>
            <a:xfrm>
              <a:off x="6339840" y="895483"/>
              <a:ext cx="5181600" cy="1049338"/>
              <a:chOff x="3962400" y="381000"/>
              <a:chExt cx="5181600" cy="1049338"/>
            </a:xfrm>
          </p:grpSpPr>
          <p:sp>
            <p:nvSpPr>
              <p:cNvPr id="6"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3600" i="1"/>
                  <a:t>f </a:t>
                </a:r>
                <a:r>
                  <a:rPr lang="en-US" altLang="en-US"/>
                  <a:t>        </a:t>
                </a:r>
              </a:p>
            </p:txBody>
          </p:sp>
          <p:sp>
            <p:nvSpPr>
              <p:cNvPr id="7" name="Line 4"/>
              <p:cNvSpPr>
                <a:spLocks noChangeShapeType="1"/>
              </p:cNvSpPr>
              <p:nvPr/>
            </p:nvSpPr>
            <p:spPr bwMode="auto">
              <a:xfrm>
                <a:off x="3962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 name="Line 6"/>
              <p:cNvSpPr>
                <a:spLocks noChangeShapeType="1"/>
              </p:cNvSpPr>
              <p:nvPr/>
            </p:nvSpPr>
            <p:spPr bwMode="auto">
              <a:xfrm>
                <a:off x="6019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 name="Line 8"/>
              <p:cNvSpPr>
                <a:spLocks noChangeShapeType="1"/>
              </p:cNvSpPr>
              <p:nvPr/>
            </p:nvSpPr>
            <p:spPr bwMode="auto">
              <a:xfrm>
                <a:off x="6934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Text Box 9"/>
              <p:cNvSpPr txBox="1">
                <a:spLocks noChangeArrowheads="1"/>
              </p:cNvSpPr>
              <p:nvPr/>
            </p:nvSpPr>
            <p:spPr bwMode="auto">
              <a:xfrm>
                <a:off x="8305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a:t>y</a:t>
                </a:r>
                <a:r>
                  <a:rPr lang="en-US" altLang="en-US" sz="3200" baseline="30000"/>
                  <a:t>est</a:t>
                </a:r>
              </a:p>
            </p:txBody>
          </p:sp>
        </p:grpSp>
      </p:grpSp>
      <mc:AlternateContent xmlns:mc="http://schemas.openxmlformats.org/markup-compatibility/2006" xmlns:a14="http://schemas.microsoft.com/office/drawing/2010/main">
        <mc:Choice Requires="a14">
          <p:sp>
            <p:nvSpPr>
              <p:cNvPr id="57" name="Text Box 64"/>
              <p:cNvSpPr txBox="1">
                <a:spLocks noChangeArrowheads="1"/>
              </p:cNvSpPr>
              <p:nvPr/>
            </p:nvSpPr>
            <p:spPr bwMode="auto">
              <a:xfrm>
                <a:off x="7482840" y="5254785"/>
                <a:ext cx="3200400" cy="369332"/>
              </a:xfrm>
              <a:prstGeom prst="rect">
                <a:avLst/>
              </a:prstGeom>
              <a:noFill/>
              <a:ln>
                <a:noFill/>
              </a:ln>
              <a:effectLst/>
              <a:extLst>
                <a:ext uri="{909E8E84-426E-40DD-AFC4-6F175D3DCCD1}">
                  <a14:hiddenFill>
                    <a:solidFill>
                      <a:srgbClr val="FFFFFF"/>
                    </a:solidFill>
                  </a14:hiddenFill>
                </a:ext>
                <a:ext uri="{91240B29-F687-4F45-9708-019B960494DF}">
                  <a14:hiddenLine w="127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ctr"/>
                <a14:m>
                  <m:oMathPara xmlns:m="http://schemas.openxmlformats.org/officeDocument/2006/math">
                    <m:oMathParaPr>
                      <m:jc m:val="centerGroup"/>
                    </m:oMathParaPr>
                    <m:oMath xmlns:m="http://schemas.openxmlformats.org/officeDocument/2006/math">
                      <m:r>
                        <a:rPr lang="en-US" altLang="en-US" b="1" i="1" dirty="0" smtClean="0">
                          <a:latin typeface="Cambria Math" panose="02040503050406030204" pitchFamily="18" charset="0"/>
                        </a:rPr>
                        <m:t>𝒇</m:t>
                      </m:r>
                      <m:r>
                        <a:rPr lang="en-US" altLang="en-US" i="1" dirty="0">
                          <a:latin typeface="Cambria Math" panose="02040503050406030204" pitchFamily="18" charset="0"/>
                        </a:rPr>
                        <m:t>(</m:t>
                      </m:r>
                      <m:r>
                        <a:rPr lang="en-US" altLang="en-US" b="1" i="1" dirty="0" err="1">
                          <a:latin typeface="Cambria Math" panose="02040503050406030204" pitchFamily="18" charset="0"/>
                        </a:rPr>
                        <m:t>𝒙</m:t>
                      </m:r>
                      <m:r>
                        <a:rPr lang="en-US" altLang="en-US" i="1" dirty="0" err="1">
                          <a:latin typeface="Cambria Math" panose="02040503050406030204" pitchFamily="18" charset="0"/>
                        </a:rPr>
                        <m:t>,</m:t>
                      </m:r>
                      <m:r>
                        <a:rPr lang="en-US" altLang="en-US" b="1" i="1" dirty="0" err="1">
                          <a:solidFill>
                            <a:srgbClr val="00CC00"/>
                          </a:solidFill>
                          <a:latin typeface="Cambria Math" panose="02040503050406030204" pitchFamily="18" charset="0"/>
                        </a:rPr>
                        <m:t>𝒘</m:t>
                      </m:r>
                      <m:r>
                        <a:rPr lang="en-US" altLang="en-US" i="1" dirty="0" err="1">
                          <a:solidFill>
                            <a:srgbClr val="00CC00"/>
                          </a:solidFill>
                          <a:latin typeface="Cambria Math" panose="02040503050406030204" pitchFamily="18" charset="0"/>
                        </a:rPr>
                        <m:t>,</m:t>
                      </m:r>
                      <m:r>
                        <a:rPr lang="en-US" altLang="en-US" i="1" dirty="0" err="1">
                          <a:solidFill>
                            <a:srgbClr val="00CC00"/>
                          </a:solidFill>
                          <a:latin typeface="Cambria Math" panose="02040503050406030204" pitchFamily="18" charset="0"/>
                        </a:rPr>
                        <m:t>𝑏</m:t>
                      </m:r>
                      <m:r>
                        <a:rPr lang="en-US" altLang="en-US" i="1" dirty="0">
                          <a:latin typeface="Cambria Math" panose="02040503050406030204" pitchFamily="18" charset="0"/>
                        </a:rPr>
                        <m:t>) = </m:t>
                      </m:r>
                      <m:r>
                        <a:rPr lang="en-US" altLang="en-US" i="1" dirty="0">
                          <a:latin typeface="Cambria Math" panose="02040503050406030204" pitchFamily="18" charset="0"/>
                        </a:rPr>
                        <m:t>𝑠𝑖𝑔𝑛</m:t>
                      </m:r>
                      <m:r>
                        <a:rPr lang="en-US" altLang="en-US" i="1" dirty="0">
                          <a:latin typeface="Cambria Math" panose="02040503050406030204" pitchFamily="18" charset="0"/>
                        </a:rPr>
                        <m:t>(</m:t>
                      </m:r>
                      <m:r>
                        <a:rPr lang="en-US" altLang="en-US" b="1" i="1" dirty="0">
                          <a:solidFill>
                            <a:srgbClr val="00CC00"/>
                          </a:solidFill>
                          <a:latin typeface="Cambria Math" panose="02040503050406030204" pitchFamily="18" charset="0"/>
                        </a:rPr>
                        <m:t>𝒘</m:t>
                      </m:r>
                      <m:r>
                        <a:rPr lang="en-US" altLang="en-US" b="1" i="1" dirty="0">
                          <a:latin typeface="Cambria Math" panose="02040503050406030204" pitchFamily="18" charset="0"/>
                        </a:rPr>
                        <m:t>. </m:t>
                      </m:r>
                      <m:r>
                        <a:rPr lang="en-US" altLang="en-US" b="1" i="1" dirty="0">
                          <a:latin typeface="Cambria Math" panose="02040503050406030204" pitchFamily="18" charset="0"/>
                        </a:rPr>
                        <m:t>𝒙</m:t>
                      </m:r>
                      <m:r>
                        <a:rPr lang="en-US" altLang="en-US" i="1" dirty="0">
                          <a:solidFill>
                            <a:srgbClr val="00CC00"/>
                          </a:solidFill>
                          <a:latin typeface="Cambria Math" panose="02040503050406030204" pitchFamily="18" charset="0"/>
                        </a:rPr>
                        <m:t> </m:t>
                      </m:r>
                      <m:r>
                        <a:rPr lang="en-US" altLang="en-US" i="1" dirty="0">
                          <a:latin typeface="Cambria Math" panose="02040503050406030204" pitchFamily="18" charset="0"/>
                        </a:rPr>
                        <m:t>− </m:t>
                      </m:r>
                      <m:r>
                        <a:rPr lang="en-US" altLang="en-US" i="1" dirty="0">
                          <a:solidFill>
                            <a:srgbClr val="00CC00"/>
                          </a:solidFill>
                          <a:latin typeface="Cambria Math" panose="02040503050406030204" pitchFamily="18" charset="0"/>
                        </a:rPr>
                        <m:t>𝑏</m:t>
                      </m:r>
                      <m:r>
                        <a:rPr lang="en-US" altLang="en-US" i="1" dirty="0">
                          <a:latin typeface="Cambria Math" panose="02040503050406030204" pitchFamily="18" charset="0"/>
                        </a:rPr>
                        <m:t>)</m:t>
                      </m:r>
                    </m:oMath>
                  </m:oMathPara>
                </a14:m>
                <a:endParaRPr lang="en-US" altLang="en-US" i="1" dirty="0"/>
              </a:p>
            </p:txBody>
          </p:sp>
        </mc:Choice>
        <mc:Fallback xmlns="">
          <p:sp>
            <p:nvSpPr>
              <p:cNvPr id="57" name="Text Box 64"/>
              <p:cNvSpPr txBox="1">
                <a:spLocks noRot="1" noChangeAspect="1" noMove="1" noResize="1" noEditPoints="1" noAdjustHandles="1" noChangeArrowheads="1" noChangeShapeType="1" noTextEdit="1"/>
              </p:cNvSpPr>
              <p:nvPr/>
            </p:nvSpPr>
            <p:spPr bwMode="auto">
              <a:xfrm>
                <a:off x="7482840" y="5254785"/>
                <a:ext cx="3200400" cy="369332"/>
              </a:xfrm>
              <a:prstGeom prst="rect">
                <a:avLst/>
              </a:prstGeom>
              <a:blipFill rotWithShape="0">
                <a:blip r:embed="rId2"/>
                <a:stretch>
                  <a:fillRect b="-14754"/>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52400" y="1783640"/>
            <a:ext cx="6080788" cy="5702512"/>
          </a:xfrm>
          <a:prstGeom prst="rect">
            <a:avLst/>
          </a:prstGeom>
        </p:spPr>
      </p:pic>
    </p:spTree>
    <p:extLst>
      <p:ext uri="{BB962C8B-B14F-4D97-AF65-F5344CB8AC3E}">
        <p14:creationId xmlns:p14="http://schemas.microsoft.com/office/powerpoint/2010/main" val="9493526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Vapnik</a:t>
            </a:r>
            <a:r>
              <a:rPr lang="en-US" dirty="0" smtClean="0"/>
              <a:t>–</a:t>
            </a:r>
            <a:r>
              <a:rPr lang="en-US" dirty="0" err="1" smtClean="0"/>
              <a:t>Chervonenkis</a:t>
            </a:r>
            <a:r>
              <a:rPr lang="en-US" dirty="0" smtClean="0"/>
              <a:t> (</a:t>
            </a:r>
            <a:r>
              <a:rPr lang="en-US" dirty="0"/>
              <a:t>VC)</a:t>
            </a:r>
            <a:r>
              <a:rPr lang="en-US" dirty="0" smtClean="0"/>
              <a:t> dimension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1860175"/>
                <a:ext cx="10754678" cy="4742329"/>
              </a:xfrm>
            </p:spPr>
            <p:txBody>
              <a:bodyPr>
                <a:normAutofit/>
              </a:bodyPr>
              <a:lstStyle/>
              <a:p>
                <a:r>
                  <a:rPr lang="en-US" sz="2400" b="1" dirty="0" smtClean="0">
                    <a:solidFill>
                      <a:srgbClr val="7030A0"/>
                    </a:solidFill>
                  </a:rPr>
                  <a:t>Def</a:t>
                </a:r>
                <a:r>
                  <a:rPr lang="en-US" sz="2400" dirty="0" smtClean="0"/>
                  <a:t>: If</a:t>
                </a:r>
                <a:r>
                  <a:rPr lang="en-US" sz="2400" dirty="0"/>
                  <a:t> </a:t>
                </a:r>
                <a:r>
                  <a:rPr lang="en-US" sz="2400" b="1" dirty="0"/>
                  <a:t>there </a:t>
                </a:r>
                <a:r>
                  <a:rPr lang="en-US" sz="2400" b="1" dirty="0" smtClean="0"/>
                  <a:t>exists (not any set)</a:t>
                </a:r>
                <a:r>
                  <a:rPr lang="en-US" sz="2400" dirty="0"/>
                  <a:t> a set of </a:t>
                </a:r>
                <a14:m>
                  <m:oMath xmlns:m="http://schemas.openxmlformats.org/officeDocument/2006/math">
                    <m:r>
                      <a:rPr lang="en-US" sz="2400" b="1" i="1" dirty="0" smtClean="0">
                        <a:solidFill>
                          <a:srgbClr val="7030A0"/>
                        </a:solidFill>
                        <a:latin typeface="Cambria Math" panose="02040503050406030204" pitchFamily="18" charset="0"/>
                      </a:rPr>
                      <m:t>𝒏</m:t>
                    </m:r>
                  </m:oMath>
                </a14:m>
                <a:r>
                  <a:rPr lang="en-US" sz="2400" dirty="0"/>
                  <a:t> points that can be </a:t>
                </a:r>
                <a:r>
                  <a:rPr lang="en-US" sz="2400" dirty="0" smtClean="0"/>
                  <a:t>shattered (classified) </a:t>
                </a:r>
                <a:r>
                  <a:rPr lang="en-US" sz="2400" dirty="0"/>
                  <a:t>by the classifier and </a:t>
                </a:r>
                <a:r>
                  <a:rPr lang="en-US" sz="2400" b="1" dirty="0"/>
                  <a:t>there is no</a:t>
                </a:r>
                <a:r>
                  <a:rPr lang="en-US" sz="2400" dirty="0"/>
                  <a:t> set of </a:t>
                </a:r>
                <a14:m>
                  <m:oMath xmlns:m="http://schemas.openxmlformats.org/officeDocument/2006/math">
                    <m:r>
                      <a:rPr lang="en-US" sz="2400" b="1" i="1" dirty="0" smtClean="0">
                        <a:solidFill>
                          <a:srgbClr val="7030A0"/>
                        </a:solidFill>
                        <a:latin typeface="Cambria Math" panose="02040503050406030204" pitchFamily="18" charset="0"/>
                      </a:rPr>
                      <m:t>𝒏</m:t>
                    </m:r>
                    <m:r>
                      <a:rPr lang="en-US" sz="2400" b="1" i="1" dirty="0" smtClean="0">
                        <a:solidFill>
                          <a:srgbClr val="7030A0"/>
                        </a:solidFill>
                        <a:latin typeface="Cambria Math" panose="02040503050406030204" pitchFamily="18" charset="0"/>
                      </a:rPr>
                      <m:t>+</m:t>
                    </m:r>
                    <m:r>
                      <a:rPr lang="en-US" sz="2400" b="1" i="1" dirty="0" smtClean="0">
                        <a:solidFill>
                          <a:srgbClr val="7030A0"/>
                        </a:solidFill>
                        <a:latin typeface="Cambria Math" panose="02040503050406030204" pitchFamily="18" charset="0"/>
                      </a:rPr>
                      <m:t>𝟏</m:t>
                    </m:r>
                  </m:oMath>
                </a14:m>
                <a:r>
                  <a:rPr lang="en-US" sz="2400" dirty="0"/>
                  <a:t> points that can be shattered by the classifier, then the VC dimension of the classifier is </a:t>
                </a:r>
                <a14:m>
                  <m:oMath xmlns:m="http://schemas.openxmlformats.org/officeDocument/2006/math">
                    <m:r>
                      <a:rPr lang="en-US" sz="2400" b="1" i="1" dirty="0" smtClean="0">
                        <a:solidFill>
                          <a:srgbClr val="7030A0"/>
                        </a:solidFill>
                        <a:latin typeface="Cambria Math" panose="02040503050406030204" pitchFamily="18" charset="0"/>
                      </a:rPr>
                      <m:t>𝒏</m:t>
                    </m:r>
                  </m:oMath>
                </a14:m>
                <a:endParaRPr lang="en-US" sz="2400" b="1" dirty="0" smtClean="0">
                  <a:solidFill>
                    <a:srgbClr val="7030A0"/>
                  </a:solidFill>
                </a:endParaRPr>
              </a:p>
              <a:p>
                <a:endParaRPr lang="en-US" sz="2400" dirty="0" smtClean="0"/>
              </a:p>
              <a:p>
                <a:pPr fontAlgn="base"/>
                <a:r>
                  <a:rPr lang="en-US" sz="2400" dirty="0"/>
                  <a:t>If a classifier's VC dimension is 3, it does not have to shatter </a:t>
                </a:r>
                <a:r>
                  <a:rPr lang="en-US" sz="2400" b="1" dirty="0" smtClean="0"/>
                  <a:t>all </a:t>
                </a:r>
                <a:r>
                  <a:rPr lang="en-US" sz="2400" b="1" dirty="0"/>
                  <a:t>possible</a:t>
                </a:r>
                <a:r>
                  <a:rPr lang="en-US" sz="2400" dirty="0"/>
                  <a:t> arrangements of 3 </a:t>
                </a:r>
                <a:r>
                  <a:rPr lang="en-US" sz="2400" dirty="0" smtClean="0"/>
                  <a:t>points</a:t>
                </a:r>
              </a:p>
              <a:p>
                <a:pPr fontAlgn="base"/>
                <a:endParaRPr lang="en-US" sz="2400" dirty="0"/>
              </a:p>
              <a:p>
                <a:pPr fontAlgn="base"/>
                <a:r>
                  <a:rPr lang="en-US" sz="2400" dirty="0"/>
                  <a:t>If of all arrangements of 3 points you can find </a:t>
                </a:r>
                <a:r>
                  <a:rPr lang="en-US" sz="2400" b="1" dirty="0"/>
                  <a:t>at least one</a:t>
                </a:r>
                <a:r>
                  <a:rPr lang="en-US" sz="2400" dirty="0"/>
                  <a:t> such arrangement that can be shattered by the classifier, and cannot find 4 points that can be shattered, then VC dimension is </a:t>
                </a:r>
                <a:r>
                  <a:rPr lang="en-US" sz="2400" dirty="0" smtClean="0"/>
                  <a:t>3</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1860175"/>
                <a:ext cx="10754678" cy="4742329"/>
              </a:xfrm>
              <a:blipFill rotWithShape="0">
                <a:blip r:embed="rId2"/>
                <a:stretch>
                  <a:fillRect l="-567" t="-386" b="-2185"/>
                </a:stretch>
              </a:blipFill>
            </p:spPr>
            <p:txBody>
              <a:bodyPr/>
              <a:lstStyle/>
              <a:p>
                <a:r>
                  <a:rPr lang="en-US">
                    <a:noFill/>
                  </a:rPr>
                  <a:t> </a:t>
                </a:r>
              </a:p>
            </p:txBody>
          </p:sp>
        </mc:Fallback>
      </mc:AlternateContent>
    </p:spTree>
    <p:extLst>
      <p:ext uri="{BB962C8B-B14F-4D97-AF65-F5344CB8AC3E}">
        <p14:creationId xmlns:p14="http://schemas.microsoft.com/office/powerpoint/2010/main" val="3216042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An example of VC dimension</a:t>
            </a:r>
            <a:endParaRPr lang="en-US" dirty="0"/>
          </a:p>
        </p:txBody>
      </p:sp>
      <p:sp>
        <p:nvSpPr>
          <p:cNvPr id="3" name="Content Placeholder 2"/>
          <p:cNvSpPr>
            <a:spLocks noGrp="1"/>
          </p:cNvSpPr>
          <p:nvPr>
            <p:ph idx="1"/>
          </p:nvPr>
        </p:nvSpPr>
        <p:spPr>
          <a:xfrm>
            <a:off x="581192" y="1761565"/>
            <a:ext cx="6128890" cy="4859605"/>
          </a:xfrm>
        </p:spPr>
        <p:txBody>
          <a:bodyPr>
            <a:normAutofit/>
          </a:bodyPr>
          <a:lstStyle/>
          <a:p>
            <a:r>
              <a:rPr lang="en-US" altLang="en-US" sz="2400" dirty="0"/>
              <a:t>Suppose our model class is a hyperplane.</a:t>
            </a:r>
          </a:p>
          <a:p>
            <a:r>
              <a:rPr lang="en-US" altLang="en-US" sz="2400" dirty="0"/>
              <a:t>In 2-D, we can find a plane (i.e. a line) to deal with any labeling of three points. A 2-D hyperplane </a:t>
            </a:r>
            <a:r>
              <a:rPr lang="en-US" altLang="en-US" sz="2400" dirty="0">
                <a:solidFill>
                  <a:srgbClr val="FF0000"/>
                </a:solidFill>
              </a:rPr>
              <a:t>shatters</a:t>
            </a:r>
            <a:r>
              <a:rPr lang="en-US" altLang="en-US" sz="2400" dirty="0"/>
              <a:t> 3 </a:t>
            </a:r>
            <a:r>
              <a:rPr lang="en-US" altLang="en-US" sz="2400" dirty="0" smtClean="0"/>
              <a:t>points</a:t>
            </a:r>
          </a:p>
          <a:p>
            <a:r>
              <a:rPr lang="en-US" altLang="en-US" sz="2400" dirty="0"/>
              <a:t>But we cannot deal with some of the possible </a:t>
            </a:r>
            <a:r>
              <a:rPr lang="en-US" altLang="en-US" sz="2400" dirty="0" err="1"/>
              <a:t>labelings</a:t>
            </a:r>
            <a:r>
              <a:rPr lang="en-US" altLang="en-US" sz="2400" dirty="0"/>
              <a:t> of four points. </a:t>
            </a:r>
            <a:endParaRPr lang="en-US" altLang="en-US" sz="2400" dirty="0" smtClean="0"/>
          </a:p>
          <a:p>
            <a:pPr lvl="1"/>
            <a:r>
              <a:rPr lang="en-US" altLang="en-US" sz="2200" dirty="0" smtClean="0"/>
              <a:t>A </a:t>
            </a:r>
            <a:r>
              <a:rPr lang="en-US" altLang="en-US" sz="2200" dirty="0"/>
              <a:t>2-D hyperplane (i.e. a line) does not shatter 4 </a:t>
            </a:r>
            <a:r>
              <a:rPr lang="en-US" altLang="en-US" sz="2200" dirty="0" smtClean="0"/>
              <a:t>points</a:t>
            </a:r>
            <a:endParaRPr lang="en-US" sz="2400" dirty="0"/>
          </a:p>
        </p:txBody>
      </p:sp>
      <p:pic>
        <p:nvPicPr>
          <p:cNvPr id="4" name="Picture 9" descr="shat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0082" y="2573232"/>
            <a:ext cx="5184775" cy="2797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0473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sp>
        <p:nvSpPr>
          <p:cNvPr id="3" name="Content Placeholder 2"/>
          <p:cNvSpPr>
            <a:spLocks noGrp="1"/>
          </p:cNvSpPr>
          <p:nvPr>
            <p:ph idx="1"/>
          </p:nvPr>
        </p:nvSpPr>
        <p:spPr>
          <a:xfrm>
            <a:off x="581193" y="1523999"/>
            <a:ext cx="6007328" cy="4944035"/>
          </a:xfrm>
        </p:spPr>
        <p:txBody>
          <a:bodyPr>
            <a:normAutofit/>
          </a:bodyPr>
          <a:lstStyle/>
          <a:p>
            <a:r>
              <a:rPr lang="en-US" altLang="en-US" dirty="0"/>
              <a:t>The line that maximizes the minimum margin is a good </a:t>
            </a:r>
            <a:r>
              <a:rPr lang="en-US" altLang="en-US" dirty="0" smtClean="0"/>
              <a:t>bet</a:t>
            </a:r>
            <a:endParaRPr lang="en-US" altLang="en-US" dirty="0"/>
          </a:p>
          <a:p>
            <a:pPr lvl="1"/>
            <a:r>
              <a:rPr lang="en-US" altLang="en-US" sz="2000" dirty="0"/>
              <a:t>The model class of “hyper-planes with a margin of m” has a low VC dimension if m is </a:t>
            </a:r>
            <a:r>
              <a:rPr lang="en-US" altLang="en-US" sz="2000" dirty="0" smtClean="0"/>
              <a:t>big</a:t>
            </a:r>
            <a:endParaRPr lang="en-US" altLang="en-US" sz="2000" dirty="0"/>
          </a:p>
          <a:p>
            <a:r>
              <a:rPr lang="en-US" altLang="en-US" dirty="0"/>
              <a:t>This maximum-margin separator is determined by a subset of the </a:t>
            </a:r>
            <a:r>
              <a:rPr lang="en-US" altLang="en-US" dirty="0" smtClean="0"/>
              <a:t>data points.</a:t>
            </a:r>
            <a:endParaRPr lang="en-US" altLang="en-US" dirty="0"/>
          </a:p>
          <a:p>
            <a:pPr lvl="1"/>
            <a:r>
              <a:rPr lang="en-US" altLang="en-US" sz="2000" dirty="0" smtClean="0"/>
              <a:t>Data points </a:t>
            </a:r>
            <a:r>
              <a:rPr lang="en-US" altLang="en-US" sz="2000" dirty="0"/>
              <a:t>in this subset  are called “support vectors”.</a:t>
            </a:r>
          </a:p>
          <a:p>
            <a:pPr lvl="1"/>
            <a:r>
              <a:rPr lang="en-US" altLang="en-US" sz="2000" dirty="0"/>
              <a:t>It will be useful computationally if only a small fraction of the </a:t>
            </a:r>
            <a:r>
              <a:rPr lang="en-US" altLang="en-US" sz="2000" dirty="0" smtClean="0"/>
              <a:t>data points </a:t>
            </a:r>
            <a:r>
              <a:rPr lang="en-US" altLang="en-US" sz="2000" dirty="0"/>
              <a:t>are support vectors, because we use the support vectors to decide which side of the separator a test case is on.</a:t>
            </a:r>
          </a:p>
        </p:txBody>
      </p:sp>
      <p:pic>
        <p:nvPicPr>
          <p:cNvPr id="4" name="Picture 3"/>
          <p:cNvPicPr>
            <a:picLocks noChangeAspect="1"/>
          </p:cNvPicPr>
          <p:nvPr/>
        </p:nvPicPr>
        <p:blipFill rotWithShape="1">
          <a:blip r:embed="rId2"/>
          <a:srcRect r="1951"/>
          <a:stretch/>
        </p:blipFill>
        <p:spPr>
          <a:xfrm>
            <a:off x="6588521" y="2290318"/>
            <a:ext cx="5419703" cy="3685032"/>
          </a:xfrm>
          <a:prstGeom prst="rect">
            <a:avLst/>
          </a:prstGeom>
        </p:spPr>
      </p:pic>
    </p:spTree>
    <p:extLst>
      <p:ext uri="{BB962C8B-B14F-4D97-AF65-F5344CB8AC3E}">
        <p14:creationId xmlns:p14="http://schemas.microsoft.com/office/powerpoint/2010/main" val="25701190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Training a linear SVM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1425388"/>
                <a:ext cx="11029615" cy="5313740"/>
              </a:xfrm>
            </p:spPr>
            <p:txBody>
              <a:bodyPr>
                <a:normAutofit lnSpcReduction="10000"/>
              </a:bodyPr>
              <a:lstStyle/>
              <a:p>
                <a:r>
                  <a:rPr lang="en-US" altLang="en-US" sz="2400" dirty="0" smtClean="0"/>
                  <a:t>To find the maximum margin separator, we have to solve the following optimization problem:</a:t>
                </a:r>
              </a:p>
              <a:p>
                <a:endParaRPr lang="en-US" altLang="en-US" sz="2400" dirty="0" smtClean="0"/>
              </a:p>
              <a:p>
                <a:endParaRPr lang="en-US" altLang="en-US" sz="2400" dirty="0"/>
              </a:p>
              <a:p>
                <a:endParaRPr lang="en-US" altLang="en-US" sz="2400" dirty="0" smtClean="0"/>
              </a:p>
              <a:p>
                <a:r>
                  <a:rPr lang="en-US" altLang="en-US" sz="2400" dirty="0" smtClean="0"/>
                  <a:t>This </a:t>
                </a:r>
                <a:r>
                  <a:rPr lang="en-US" altLang="en-US" sz="2400" dirty="0"/>
                  <a:t>is tricky but it’s a convex problem. There is only one optimum and we can find it without fiddling with learning rates or weight decay or early stopping.</a:t>
                </a:r>
              </a:p>
              <a:p>
                <a:pPr lvl="1"/>
                <a:r>
                  <a:rPr lang="en-US" altLang="en-US" sz="2400" dirty="0"/>
                  <a:t>Don’t worry about the optimization problem. It has been solved. Its called quadratic programming.</a:t>
                </a:r>
              </a:p>
              <a:p>
                <a:pPr lvl="1"/>
                <a:r>
                  <a:rPr lang="en-US" altLang="en-US" sz="2400" dirty="0"/>
                  <a:t>It takes time proportional to </a:t>
                </a:r>
                <a14:m>
                  <m:oMath xmlns:m="http://schemas.openxmlformats.org/officeDocument/2006/math">
                    <m:sSup>
                      <m:sSupPr>
                        <m:ctrlPr>
                          <a:rPr lang="en-US" altLang="en-US" sz="2400" i="1" dirty="0" smtClean="0">
                            <a:latin typeface="Cambria Math" panose="02040503050406030204" pitchFamily="18" charset="0"/>
                          </a:rPr>
                        </m:ctrlPr>
                      </m:sSupPr>
                      <m:e>
                        <m:r>
                          <a:rPr lang="en-US" altLang="en-US" sz="2400" i="1" dirty="0" smtClean="0">
                            <a:latin typeface="Cambria Math" panose="02040503050406030204" pitchFamily="18" charset="0"/>
                          </a:rPr>
                          <m:t>𝑁</m:t>
                        </m:r>
                      </m:e>
                      <m:sup>
                        <m:r>
                          <a:rPr lang="en-US" altLang="en-US" sz="2400" i="1" dirty="0" smtClean="0">
                            <a:latin typeface="Cambria Math" panose="02040503050406030204" pitchFamily="18" charset="0"/>
                          </a:rPr>
                          <m:t>2</m:t>
                        </m:r>
                      </m:sup>
                    </m:sSup>
                  </m:oMath>
                </a14:m>
                <a:r>
                  <a:rPr lang="en-US" altLang="en-US" sz="2400" dirty="0"/>
                  <a:t> which is really bad for very big datasets</a:t>
                </a:r>
              </a:p>
              <a:p>
                <a:pPr lvl="2"/>
                <a:r>
                  <a:rPr lang="en-US" altLang="en-US" sz="2000" dirty="0"/>
                  <a:t>so for big datasets we end up doing approximate optimization</a:t>
                </a:r>
                <a:r>
                  <a:rPr lang="en-US" altLang="en-US" sz="2000"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1425388"/>
                <a:ext cx="11029615" cy="5313740"/>
              </a:xfrm>
              <a:blipFill rotWithShape="0">
                <a:blip r:embed="rId3"/>
                <a:stretch>
                  <a:fillRect l="-552" r="-1215"/>
                </a:stretch>
              </a:blipFill>
            </p:spPr>
            <p:txBody>
              <a:bodyPr/>
              <a:lstStyle/>
              <a:p>
                <a:r>
                  <a:rPr lang="en-US">
                    <a:noFill/>
                  </a:rPr>
                  <a:t> </a:t>
                </a:r>
              </a:p>
            </p:txBody>
          </p:sp>
        </mc:Fallback>
      </mc:AlternateContent>
      <p:graphicFrame>
        <p:nvGraphicFramePr>
          <p:cNvPr id="4" name="Object 8"/>
          <p:cNvGraphicFramePr>
            <a:graphicFrameLocks noChangeAspect="1"/>
          </p:cNvGraphicFramePr>
          <p:nvPr>
            <p:extLst>
              <p:ext uri="{D42A27DB-BD31-4B8C-83A1-F6EECF244321}">
                <p14:modId xmlns:p14="http://schemas.microsoft.com/office/powerpoint/2010/main" val="2734991609"/>
              </p:ext>
            </p:extLst>
          </p:nvPr>
        </p:nvGraphicFramePr>
        <p:xfrm>
          <a:off x="3767327" y="2484916"/>
          <a:ext cx="3923221" cy="1391696"/>
        </p:xfrm>
        <a:graphic>
          <a:graphicData uri="http://schemas.openxmlformats.org/presentationml/2006/ole">
            <mc:AlternateContent xmlns:mc="http://schemas.openxmlformats.org/markup-compatibility/2006">
              <mc:Choice xmlns:v="urn:schemas-microsoft-com:vml" Requires="v">
                <p:oleObj spid="_x0000_s1049" name="Equation" r:id="rId4" imgW="2222280" imgH="787320" progId="Equation.3">
                  <p:embed/>
                </p:oleObj>
              </mc:Choice>
              <mc:Fallback>
                <p:oleObj name="Equation" r:id="rId4" imgW="2222280" imgH="787320" progId="Equation.3">
                  <p:embed/>
                  <p:pic>
                    <p:nvPicPr>
                      <p:cNvPr id="31744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7327" y="2484916"/>
                        <a:ext cx="3923221" cy="139169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8257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Intelligent Agent</a:t>
            </a:r>
            <a:endParaRPr lang="en-US" dirty="0"/>
          </a:p>
        </p:txBody>
      </p:sp>
      <p:sp>
        <p:nvSpPr>
          <p:cNvPr id="3" name="Content Placeholder 2"/>
          <p:cNvSpPr>
            <a:spLocks noGrp="1"/>
          </p:cNvSpPr>
          <p:nvPr>
            <p:ph idx="1"/>
          </p:nvPr>
        </p:nvSpPr>
        <p:spPr>
          <a:xfrm>
            <a:off x="581192" y="1423792"/>
            <a:ext cx="11318534" cy="3523989"/>
          </a:xfrm>
        </p:spPr>
        <p:txBody>
          <a:bodyPr/>
          <a:lstStyle/>
          <a:p>
            <a:r>
              <a:rPr lang="en-US" dirty="0"/>
              <a:t>Intelligent Agents can be any entity or object like human beings, software, </a:t>
            </a:r>
            <a:r>
              <a:rPr lang="en-US" dirty="0" smtClean="0"/>
              <a:t>machines.</a:t>
            </a:r>
          </a:p>
          <a:p>
            <a:r>
              <a:rPr lang="en-US" dirty="0" smtClean="0"/>
              <a:t>These </a:t>
            </a:r>
            <a:r>
              <a:rPr lang="en-US" dirty="0"/>
              <a:t>agents can make decisions based on the inputs from the environment using its sensors and act on the environment using actuators. </a:t>
            </a:r>
            <a:endParaRPr lang="en-US" dirty="0" smtClean="0"/>
          </a:p>
          <a:p>
            <a:r>
              <a:rPr lang="en-US" dirty="0" smtClean="0"/>
              <a:t>AI-Enabled </a:t>
            </a:r>
            <a:r>
              <a:rPr lang="en-US" dirty="0"/>
              <a:t>agents collect input from the environment by using sensors like cameras, microphones or other sensing devices. </a:t>
            </a:r>
            <a:endParaRPr lang="en-US" dirty="0" smtClean="0"/>
          </a:p>
          <a:p>
            <a:pPr lvl="1"/>
            <a:r>
              <a:rPr lang="en-US" dirty="0" smtClean="0"/>
              <a:t>The </a:t>
            </a:r>
            <a:r>
              <a:rPr lang="en-US" dirty="0"/>
              <a:t>agents perform some real-time computation on the input and deliver output using actuators like screens or speakers. </a:t>
            </a:r>
            <a:endParaRPr lang="en-US" dirty="0" smtClean="0"/>
          </a:p>
          <a:p>
            <a:pPr lvl="1"/>
            <a:r>
              <a:rPr lang="en-US" dirty="0" smtClean="0"/>
              <a:t>These </a:t>
            </a:r>
            <a:r>
              <a:rPr lang="en-US" dirty="0"/>
              <a:t>agents have abilities like Real-Time problem solving, Error or Success rate analysis and information retrieval.</a:t>
            </a:r>
          </a:p>
        </p:txBody>
      </p:sp>
      <p:pic>
        <p:nvPicPr>
          <p:cNvPr id="4" name="Picture 3"/>
          <p:cNvPicPr>
            <a:picLocks noChangeAspect="1"/>
          </p:cNvPicPr>
          <p:nvPr/>
        </p:nvPicPr>
        <p:blipFill rotWithShape="1">
          <a:blip r:embed="rId2"/>
          <a:srcRect l="5435" t="12408" r="8285" b="11128"/>
          <a:stretch/>
        </p:blipFill>
        <p:spPr>
          <a:xfrm>
            <a:off x="3877137" y="4672208"/>
            <a:ext cx="4963991" cy="2185792"/>
          </a:xfrm>
          <a:prstGeom prst="rect">
            <a:avLst/>
          </a:prstGeom>
        </p:spPr>
      </p:pic>
    </p:spTree>
    <p:extLst>
      <p:ext uri="{BB962C8B-B14F-4D97-AF65-F5344CB8AC3E}">
        <p14:creationId xmlns:p14="http://schemas.microsoft.com/office/powerpoint/2010/main" val="1893150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31720" y="1382959"/>
            <a:ext cx="6559155" cy="5223327"/>
          </a:xfrm>
          <a:prstGeom prst="rect">
            <a:avLst/>
          </a:prstGeom>
        </p:spPr>
      </p:pic>
    </p:spTree>
    <p:extLst>
      <p:ext uri="{BB962C8B-B14F-4D97-AF65-F5344CB8AC3E}">
        <p14:creationId xmlns:p14="http://schemas.microsoft.com/office/powerpoint/2010/main" val="30107628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Testing a linear SVM</a:t>
            </a:r>
            <a:endParaRPr lang="en-US" dirty="0"/>
          </a:p>
        </p:txBody>
      </p:sp>
      <p:sp>
        <p:nvSpPr>
          <p:cNvPr id="5" name="Rectangle 3"/>
          <p:cNvSpPr txBox="1">
            <a:spLocks noChangeArrowheads="1"/>
          </p:cNvSpPr>
          <p:nvPr/>
        </p:nvSpPr>
        <p:spPr>
          <a:xfrm>
            <a:off x="250825" y="1439863"/>
            <a:ext cx="8677275" cy="251948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20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en-US" dirty="0" smtClean="0"/>
              <a:t>The separator is defined as the set of points for which:</a:t>
            </a:r>
          </a:p>
          <a:p>
            <a:endParaRPr lang="en-US" altLang="en-US" dirty="0" smtClean="0"/>
          </a:p>
          <a:p>
            <a:endParaRPr lang="en-US" altLang="en-US" dirty="0" smtClean="0"/>
          </a:p>
          <a:p>
            <a:endParaRPr lang="en-US" altLang="en-US" dirty="0" smtClean="0"/>
          </a:p>
          <a:p>
            <a:pPr>
              <a:buFontTx/>
              <a:buNone/>
            </a:pPr>
            <a:r>
              <a:rPr lang="en-US" altLang="en-US" dirty="0" smtClean="0"/>
              <a:t> </a:t>
            </a:r>
            <a:endParaRPr lang="en-US" alt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959624977"/>
              </p:ext>
            </p:extLst>
          </p:nvPr>
        </p:nvGraphicFramePr>
        <p:xfrm>
          <a:off x="2179320" y="2699607"/>
          <a:ext cx="6535738" cy="1749425"/>
        </p:xfrm>
        <a:graphic>
          <a:graphicData uri="http://schemas.openxmlformats.org/presentationml/2006/ole">
            <mc:AlternateContent xmlns:mc="http://schemas.openxmlformats.org/markup-compatibility/2006">
              <mc:Choice xmlns:v="urn:schemas-microsoft-com:vml" Requires="v">
                <p:oleObj spid="_x0000_s2073" name="Equation" r:id="rId3" imgW="2755800" imgH="736560" progId="Equation.3">
                  <p:embed/>
                </p:oleObj>
              </mc:Choice>
              <mc:Fallback>
                <p:oleObj name="Equation" r:id="rId3" imgW="2755800" imgH="736560" progId="Equation.3">
                  <p:embed/>
                  <p:pic>
                    <p:nvPicPr>
                      <p:cNvPr id="3379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320" y="2699607"/>
                        <a:ext cx="6535738" cy="174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51512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t>
            </a:r>
            <a:r>
              <a:rPr lang="en-US" dirty="0" err="1" smtClean="0"/>
              <a:t>svm</a:t>
            </a:r>
            <a:endParaRPr lang="en-US" dirty="0"/>
          </a:p>
        </p:txBody>
      </p:sp>
      <p:sp>
        <p:nvSpPr>
          <p:cNvPr id="3" name="Content Placeholder 2"/>
          <p:cNvSpPr>
            <a:spLocks noGrp="1"/>
          </p:cNvSpPr>
          <p:nvPr>
            <p:ph idx="1"/>
          </p:nvPr>
        </p:nvSpPr>
        <p:spPr>
          <a:xfrm>
            <a:off x="581193" y="1392613"/>
            <a:ext cx="11029615" cy="1643624"/>
          </a:xfrm>
        </p:spPr>
        <p:txBody>
          <a:bodyPr/>
          <a:lstStyle/>
          <a:p>
            <a:r>
              <a:rPr lang="en-US" dirty="0"/>
              <a:t>Let's consider a two-dimensional case with two classes of points. </a:t>
            </a:r>
            <a:endParaRPr lang="en-US" dirty="0" smtClean="0"/>
          </a:p>
          <a:p>
            <a:r>
              <a:rPr lang="en-US" dirty="0" smtClean="0"/>
              <a:t>Given </a:t>
            </a:r>
            <a:r>
              <a:rPr lang="en-US" dirty="0"/>
              <a:t>that it's 2D, we </a:t>
            </a:r>
            <a:r>
              <a:rPr lang="en-US" dirty="0" smtClean="0"/>
              <a:t>only have </a:t>
            </a:r>
            <a:r>
              <a:rPr lang="en-US" dirty="0"/>
              <a:t>to deal with points and lines in a 2D plane. </a:t>
            </a:r>
            <a:endParaRPr lang="en-US" dirty="0" smtClean="0"/>
          </a:p>
          <a:p>
            <a:r>
              <a:rPr lang="en-US" dirty="0" smtClean="0"/>
              <a:t>This </a:t>
            </a:r>
            <a:r>
              <a:rPr lang="en-US" dirty="0"/>
              <a:t>is easier to visualize than vectors </a:t>
            </a:r>
            <a:r>
              <a:rPr lang="en-US" dirty="0" smtClean="0"/>
              <a:t>and hyperplanes </a:t>
            </a:r>
            <a:r>
              <a:rPr lang="en-US" dirty="0"/>
              <a:t>in a high-dimensional space. </a:t>
            </a:r>
          </a:p>
        </p:txBody>
      </p:sp>
      <p:pic>
        <p:nvPicPr>
          <p:cNvPr id="4" name="Picture 3"/>
          <p:cNvPicPr>
            <a:picLocks noChangeAspect="1"/>
          </p:cNvPicPr>
          <p:nvPr/>
        </p:nvPicPr>
        <p:blipFill>
          <a:blip r:embed="rId2"/>
          <a:stretch>
            <a:fillRect/>
          </a:stretch>
        </p:blipFill>
        <p:spPr>
          <a:xfrm>
            <a:off x="7877747" y="3476513"/>
            <a:ext cx="4314253" cy="3148417"/>
          </a:xfrm>
          <a:prstGeom prst="rect">
            <a:avLst/>
          </a:prstGeom>
        </p:spPr>
      </p:pic>
      <p:sp>
        <p:nvSpPr>
          <p:cNvPr id="5" name="Rectangle 4"/>
          <p:cNvSpPr/>
          <p:nvPr/>
        </p:nvSpPr>
        <p:spPr>
          <a:xfrm>
            <a:off x="670559" y="3036237"/>
            <a:ext cx="7397676"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PalatinoLinotype-Roman"/>
              </a:rPr>
              <a:t>There are two </a:t>
            </a:r>
            <a:r>
              <a:rPr lang="en-US" dirty="0" smtClean="0">
                <a:solidFill>
                  <a:srgbClr val="000000"/>
                </a:solidFill>
                <a:latin typeface="PalatinoLinotype-Roman"/>
              </a:rPr>
              <a:t>classes </a:t>
            </a:r>
            <a:r>
              <a:rPr lang="en-US" dirty="0">
                <a:solidFill>
                  <a:srgbClr val="000000"/>
                </a:solidFill>
                <a:latin typeface="PalatinoLinotype-Roman"/>
              </a:rPr>
              <a:t>and we want to find the optimal hyperplane to separate </a:t>
            </a:r>
            <a:r>
              <a:rPr lang="en-US" dirty="0" smtClean="0">
                <a:solidFill>
                  <a:srgbClr val="000000"/>
                </a:solidFill>
                <a:latin typeface="PalatinoLinotype-Roman"/>
              </a:rPr>
              <a:t>the two classes </a:t>
            </a:r>
          </a:p>
          <a:p>
            <a:pPr marL="285750" indent="-285750">
              <a:buFont typeface="Arial" panose="020B0604020202020204" pitchFamily="34" charset="0"/>
              <a:buChar char="•"/>
            </a:pPr>
            <a:endParaRPr lang="en-US" dirty="0" smtClean="0">
              <a:solidFill>
                <a:srgbClr val="000000"/>
              </a:solidFill>
              <a:latin typeface="PalatinoLinotype-Roman"/>
            </a:endParaRPr>
          </a:p>
          <a:p>
            <a:pPr marL="285750" indent="-285750">
              <a:buFont typeface="Arial" panose="020B0604020202020204" pitchFamily="34" charset="0"/>
              <a:buChar char="•"/>
            </a:pPr>
            <a:r>
              <a:rPr lang="en-US" dirty="0" smtClean="0">
                <a:solidFill>
                  <a:srgbClr val="000000"/>
                </a:solidFill>
                <a:latin typeface="PalatinoLinotype-Roman"/>
              </a:rPr>
              <a:t>In </a:t>
            </a:r>
            <a:r>
              <a:rPr lang="en-US" dirty="0">
                <a:solidFill>
                  <a:srgbClr val="000000"/>
                </a:solidFill>
                <a:latin typeface="PalatinoLinotype-Roman"/>
              </a:rPr>
              <a:t>this picture, the solid line represents the </a:t>
            </a:r>
            <a:r>
              <a:rPr lang="en-US" dirty="0" smtClean="0">
                <a:solidFill>
                  <a:srgbClr val="000000"/>
                </a:solidFill>
                <a:latin typeface="PalatinoLinotype-Roman"/>
              </a:rPr>
              <a:t>best </a:t>
            </a:r>
            <a:r>
              <a:rPr lang="en-US" dirty="0" err="1" smtClean="0">
                <a:solidFill>
                  <a:srgbClr val="000000"/>
                </a:solidFill>
                <a:latin typeface="PalatinoLinotype-Roman"/>
              </a:rPr>
              <a:t>hyperplane</a:t>
            </a:r>
            <a:endParaRPr lang="en-US" dirty="0" smtClean="0">
              <a:solidFill>
                <a:srgbClr val="000000"/>
              </a:solidFill>
              <a:latin typeface="PalatinoLinotype-Roman"/>
            </a:endParaRPr>
          </a:p>
          <a:p>
            <a:pPr marL="285750" indent="-285750">
              <a:buFont typeface="Arial" panose="020B0604020202020204" pitchFamily="34" charset="0"/>
              <a:buChar char="•"/>
            </a:pPr>
            <a:endParaRPr lang="en-US" dirty="0" smtClean="0">
              <a:solidFill>
                <a:srgbClr val="000000"/>
              </a:solidFill>
              <a:latin typeface="PalatinoLinotype-Roman"/>
            </a:endParaRPr>
          </a:p>
          <a:p>
            <a:pPr marL="285750" indent="-285750">
              <a:buFont typeface="Arial" panose="020B0604020202020204" pitchFamily="34" charset="0"/>
              <a:buChar char="•"/>
            </a:pPr>
            <a:r>
              <a:rPr lang="en-US" i="1" dirty="0" smtClean="0">
                <a:solidFill>
                  <a:srgbClr val="7030A0"/>
                </a:solidFill>
                <a:latin typeface="PalatinoLinotype-Roman"/>
              </a:rPr>
              <a:t>You </a:t>
            </a:r>
            <a:r>
              <a:rPr lang="en-US" i="1" dirty="0">
                <a:solidFill>
                  <a:srgbClr val="7030A0"/>
                </a:solidFill>
                <a:latin typeface="PalatinoLinotype-Roman"/>
              </a:rPr>
              <a:t>can draw many different lines to separate the two classes of points, </a:t>
            </a:r>
            <a:r>
              <a:rPr lang="en-US" i="1" dirty="0" smtClean="0">
                <a:solidFill>
                  <a:srgbClr val="7030A0"/>
                </a:solidFill>
                <a:latin typeface="PalatinoLinotype-Roman"/>
              </a:rPr>
              <a:t>but this </a:t>
            </a:r>
            <a:r>
              <a:rPr lang="en-US" i="1" dirty="0">
                <a:solidFill>
                  <a:srgbClr val="7030A0"/>
                </a:solidFill>
                <a:latin typeface="PalatinoLinotype-Roman"/>
              </a:rPr>
              <a:t>line is the </a:t>
            </a:r>
            <a:r>
              <a:rPr lang="en-US" i="1" dirty="0" smtClean="0">
                <a:solidFill>
                  <a:srgbClr val="7030A0"/>
                </a:solidFill>
                <a:latin typeface="PalatinoLinotype-Roman"/>
              </a:rPr>
              <a:t>optimal, </a:t>
            </a:r>
            <a:r>
              <a:rPr lang="en-US" i="1" dirty="0">
                <a:solidFill>
                  <a:srgbClr val="7030A0"/>
                </a:solidFill>
                <a:latin typeface="PalatinoLinotype-Roman"/>
              </a:rPr>
              <a:t>because it maximizes the distance of each point from </a:t>
            </a:r>
            <a:r>
              <a:rPr lang="en-US" i="1" dirty="0" smtClean="0">
                <a:solidFill>
                  <a:srgbClr val="7030A0"/>
                </a:solidFill>
                <a:latin typeface="PalatinoLinotype-Roman"/>
              </a:rPr>
              <a:t>the separating </a:t>
            </a:r>
            <a:r>
              <a:rPr lang="en-US" i="1" dirty="0">
                <a:solidFill>
                  <a:srgbClr val="7030A0"/>
                </a:solidFill>
                <a:latin typeface="PalatinoLinotype-Roman"/>
              </a:rPr>
              <a:t>line. </a:t>
            </a:r>
            <a:endParaRPr lang="en-US" i="1" dirty="0" smtClean="0">
              <a:solidFill>
                <a:srgbClr val="7030A0"/>
              </a:solidFill>
              <a:latin typeface="PalatinoLinotype-Roman"/>
            </a:endParaRPr>
          </a:p>
          <a:p>
            <a:pPr marL="285750" indent="-285750">
              <a:buFont typeface="Arial" panose="020B0604020202020204" pitchFamily="34" charset="0"/>
              <a:buChar char="•"/>
            </a:pPr>
            <a:endParaRPr lang="en-US" i="1" dirty="0" smtClean="0">
              <a:solidFill>
                <a:srgbClr val="7030A0"/>
              </a:solidFill>
              <a:latin typeface="PalatinoLinotype-Roman"/>
            </a:endParaRPr>
          </a:p>
          <a:p>
            <a:pPr marL="285750" indent="-285750">
              <a:buFont typeface="Arial" panose="020B0604020202020204" pitchFamily="34" charset="0"/>
              <a:buChar char="•"/>
            </a:pPr>
            <a:r>
              <a:rPr lang="en-US" dirty="0" smtClean="0">
                <a:solidFill>
                  <a:srgbClr val="000000"/>
                </a:solidFill>
                <a:latin typeface="PalatinoLinotype-Roman"/>
              </a:rPr>
              <a:t>The </a:t>
            </a:r>
            <a:r>
              <a:rPr lang="en-US" dirty="0">
                <a:solidFill>
                  <a:srgbClr val="000000"/>
                </a:solidFill>
                <a:latin typeface="PalatinoLinotype-Roman"/>
              </a:rPr>
              <a:t>points on the dotted lines are called Support Vectors. </a:t>
            </a:r>
            <a:endParaRPr lang="en-US" dirty="0" smtClean="0">
              <a:solidFill>
                <a:srgbClr val="000000"/>
              </a:solidFill>
              <a:latin typeface="PalatinoLinotype-Roman"/>
            </a:endParaRPr>
          </a:p>
          <a:p>
            <a:pPr marL="285750" indent="-285750">
              <a:buFont typeface="Arial" panose="020B0604020202020204" pitchFamily="34" charset="0"/>
              <a:buChar char="•"/>
            </a:pPr>
            <a:endParaRPr lang="en-US" dirty="0" smtClean="0">
              <a:solidFill>
                <a:srgbClr val="000000"/>
              </a:solidFill>
              <a:latin typeface="PalatinoLinotype-Roman"/>
            </a:endParaRPr>
          </a:p>
          <a:p>
            <a:pPr marL="285750" indent="-285750">
              <a:buFont typeface="Arial" panose="020B0604020202020204" pitchFamily="34" charset="0"/>
              <a:buChar char="•"/>
            </a:pPr>
            <a:r>
              <a:rPr lang="en-US" dirty="0" smtClean="0">
                <a:solidFill>
                  <a:srgbClr val="000000"/>
                </a:solidFill>
                <a:latin typeface="PalatinoLinotype-Roman"/>
              </a:rPr>
              <a:t>The perpendicular </a:t>
            </a:r>
            <a:r>
              <a:rPr lang="en-US" dirty="0">
                <a:solidFill>
                  <a:srgbClr val="000000"/>
                </a:solidFill>
                <a:latin typeface="PalatinoLinotype-Roman"/>
              </a:rPr>
              <a:t>distance between the two dotted lines is called </a:t>
            </a:r>
            <a:r>
              <a:rPr lang="en-US" b="1" dirty="0">
                <a:solidFill>
                  <a:srgbClr val="7030A0"/>
                </a:solidFill>
                <a:latin typeface="PalatinoLinotype-Roman"/>
              </a:rPr>
              <a:t>maximum </a:t>
            </a:r>
            <a:r>
              <a:rPr lang="en-US" b="1" dirty="0" smtClean="0">
                <a:solidFill>
                  <a:srgbClr val="7030A0"/>
                </a:solidFill>
                <a:latin typeface="PalatinoLinotype-Roman"/>
              </a:rPr>
              <a:t>margin</a:t>
            </a:r>
            <a:endParaRPr lang="en-US" dirty="0"/>
          </a:p>
        </p:txBody>
      </p:sp>
    </p:spTree>
    <p:extLst>
      <p:ext uri="{BB962C8B-B14F-4D97-AF65-F5344CB8AC3E}">
        <p14:creationId xmlns:p14="http://schemas.microsoft.com/office/powerpoint/2010/main" val="9720588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Regression? </a:t>
            </a:r>
          </a:p>
        </p:txBody>
      </p:sp>
      <p:sp>
        <p:nvSpPr>
          <p:cNvPr id="3" name="Content Placeholder 2"/>
          <p:cNvSpPr>
            <a:spLocks noGrp="1"/>
          </p:cNvSpPr>
          <p:nvPr>
            <p:ph idx="1"/>
          </p:nvPr>
        </p:nvSpPr>
        <p:spPr>
          <a:xfrm>
            <a:off x="581192" y="1524000"/>
            <a:ext cx="8075938" cy="4451350"/>
          </a:xfrm>
        </p:spPr>
        <p:txBody>
          <a:bodyPr>
            <a:normAutofit fontScale="92500"/>
          </a:bodyPr>
          <a:lstStyle/>
          <a:p>
            <a:r>
              <a:rPr lang="en-US" sz="2800" b="1" dirty="0">
                <a:solidFill>
                  <a:schemeClr val="accent1"/>
                </a:solidFill>
              </a:rPr>
              <a:t>Regression </a:t>
            </a:r>
            <a:r>
              <a:rPr lang="en-US" sz="2800" dirty="0">
                <a:solidFill>
                  <a:schemeClr val="tx1"/>
                </a:solidFill>
              </a:rPr>
              <a:t>is the process of estimating the relationship between input and output </a:t>
            </a:r>
            <a:r>
              <a:rPr lang="en-US" sz="2800" dirty="0" smtClean="0">
                <a:solidFill>
                  <a:schemeClr val="tx1"/>
                </a:solidFill>
              </a:rPr>
              <a:t>variables</a:t>
            </a:r>
          </a:p>
          <a:p>
            <a:endParaRPr lang="en-US" sz="2800" dirty="0">
              <a:solidFill>
                <a:schemeClr val="tx1"/>
              </a:solidFill>
            </a:endParaRPr>
          </a:p>
          <a:p>
            <a:r>
              <a:rPr lang="en-US" sz="2800" dirty="0" smtClean="0">
                <a:solidFill>
                  <a:schemeClr val="tx1"/>
                </a:solidFill>
              </a:rPr>
              <a:t>Output </a:t>
            </a:r>
            <a:r>
              <a:rPr lang="en-US" sz="2800" dirty="0">
                <a:solidFill>
                  <a:schemeClr val="tx1"/>
                </a:solidFill>
              </a:rPr>
              <a:t>variables are continuous-valued real </a:t>
            </a:r>
            <a:r>
              <a:rPr lang="en-US" sz="2800" dirty="0" smtClean="0">
                <a:solidFill>
                  <a:schemeClr val="tx1"/>
                </a:solidFill>
              </a:rPr>
              <a:t>numbers so there </a:t>
            </a:r>
            <a:r>
              <a:rPr lang="en-US" sz="2800" dirty="0">
                <a:solidFill>
                  <a:schemeClr val="tx1"/>
                </a:solidFill>
              </a:rPr>
              <a:t>are an infinite number of </a:t>
            </a:r>
            <a:r>
              <a:rPr lang="en-US" sz="2800" dirty="0" smtClean="0">
                <a:solidFill>
                  <a:schemeClr val="tx1"/>
                </a:solidFill>
              </a:rPr>
              <a:t>possibilities</a:t>
            </a:r>
          </a:p>
          <a:p>
            <a:endParaRPr lang="en-US" sz="2800" dirty="0">
              <a:solidFill>
                <a:schemeClr val="tx1"/>
              </a:solidFill>
            </a:endParaRPr>
          </a:p>
          <a:p>
            <a:r>
              <a:rPr lang="en-US" sz="2800" dirty="0" smtClean="0">
                <a:solidFill>
                  <a:schemeClr val="tx1"/>
                </a:solidFill>
              </a:rPr>
              <a:t>Whereas </a:t>
            </a:r>
            <a:r>
              <a:rPr lang="en-US" sz="2800" dirty="0">
                <a:solidFill>
                  <a:schemeClr val="tx1"/>
                </a:solidFill>
              </a:rPr>
              <a:t>the number of output classes is </a:t>
            </a:r>
            <a:r>
              <a:rPr lang="en-US" sz="2800" dirty="0" smtClean="0">
                <a:solidFill>
                  <a:schemeClr val="tx1"/>
                </a:solidFill>
              </a:rPr>
              <a:t>fixed (finite set)</a:t>
            </a:r>
            <a:endParaRPr lang="en-US" sz="2800" dirty="0">
              <a:solidFill>
                <a:schemeClr val="tx1"/>
              </a:solidFill>
            </a:endParaRPr>
          </a:p>
        </p:txBody>
      </p:sp>
      <p:pic>
        <p:nvPicPr>
          <p:cNvPr id="5" name="Picture 4"/>
          <p:cNvPicPr>
            <a:picLocks noChangeAspect="1"/>
          </p:cNvPicPr>
          <p:nvPr/>
        </p:nvPicPr>
        <p:blipFill rotWithShape="1">
          <a:blip r:embed="rId2"/>
          <a:srcRect r="50862" b="16098"/>
          <a:stretch/>
        </p:blipFill>
        <p:spPr>
          <a:xfrm>
            <a:off x="8657130" y="3831456"/>
            <a:ext cx="2925228" cy="2781100"/>
          </a:xfrm>
          <a:prstGeom prst="rect">
            <a:avLst/>
          </a:prstGeom>
        </p:spPr>
      </p:pic>
      <p:pic>
        <p:nvPicPr>
          <p:cNvPr id="6" name="Picture 5"/>
          <p:cNvPicPr>
            <a:picLocks noChangeAspect="1"/>
          </p:cNvPicPr>
          <p:nvPr/>
        </p:nvPicPr>
        <p:blipFill rotWithShape="1">
          <a:blip r:embed="rId2"/>
          <a:srcRect l="49461" b="16098"/>
          <a:stretch/>
        </p:blipFill>
        <p:spPr>
          <a:xfrm>
            <a:off x="8657130" y="828375"/>
            <a:ext cx="3008646" cy="2781099"/>
          </a:xfrm>
          <a:prstGeom prst="rect">
            <a:avLst/>
          </a:prstGeom>
        </p:spPr>
      </p:pic>
    </p:spTree>
    <p:extLst>
      <p:ext uri="{BB962C8B-B14F-4D97-AF65-F5344CB8AC3E}">
        <p14:creationId xmlns:p14="http://schemas.microsoft.com/office/powerpoint/2010/main" val="20345776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variable </a:t>
            </a:r>
            <a:r>
              <a:rPr lang="en-US" dirty="0" err="1" smtClean="0"/>
              <a:t>regressor</a:t>
            </a:r>
            <a:endParaRPr lang="en-US" dirty="0"/>
          </a:p>
        </p:txBody>
      </p:sp>
      <p:pic>
        <p:nvPicPr>
          <p:cNvPr id="4" name="Content Placeholder 3"/>
          <p:cNvPicPr>
            <a:picLocks noGrp="1" noChangeAspect="1"/>
          </p:cNvPicPr>
          <p:nvPr>
            <p:ph idx="1"/>
          </p:nvPr>
        </p:nvPicPr>
        <p:blipFill>
          <a:blip r:embed="rId2"/>
          <a:stretch>
            <a:fillRect/>
          </a:stretch>
        </p:blipFill>
        <p:spPr>
          <a:xfrm>
            <a:off x="581192" y="1550853"/>
            <a:ext cx="5248275" cy="1933575"/>
          </a:xfrm>
          <a:prstGeom prst="rect">
            <a:avLst/>
          </a:prstGeom>
        </p:spPr>
      </p:pic>
      <p:pic>
        <p:nvPicPr>
          <p:cNvPr id="5" name="Picture 4"/>
          <p:cNvPicPr>
            <a:picLocks noChangeAspect="1"/>
          </p:cNvPicPr>
          <p:nvPr/>
        </p:nvPicPr>
        <p:blipFill>
          <a:blip r:embed="rId3"/>
          <a:stretch>
            <a:fillRect/>
          </a:stretch>
        </p:blipFill>
        <p:spPr>
          <a:xfrm>
            <a:off x="581192" y="3609893"/>
            <a:ext cx="6076950" cy="704850"/>
          </a:xfrm>
          <a:prstGeom prst="rect">
            <a:avLst/>
          </a:prstGeom>
        </p:spPr>
      </p:pic>
      <p:pic>
        <p:nvPicPr>
          <p:cNvPr id="6" name="Picture 5"/>
          <p:cNvPicPr>
            <a:picLocks noChangeAspect="1"/>
          </p:cNvPicPr>
          <p:nvPr/>
        </p:nvPicPr>
        <p:blipFill>
          <a:blip r:embed="rId4"/>
          <a:stretch>
            <a:fillRect/>
          </a:stretch>
        </p:blipFill>
        <p:spPr>
          <a:xfrm>
            <a:off x="478105" y="4334076"/>
            <a:ext cx="7019925" cy="1009650"/>
          </a:xfrm>
          <a:prstGeom prst="rect">
            <a:avLst/>
          </a:prstGeom>
        </p:spPr>
      </p:pic>
      <p:pic>
        <p:nvPicPr>
          <p:cNvPr id="7" name="Picture 6"/>
          <p:cNvPicPr>
            <a:picLocks noChangeAspect="1"/>
          </p:cNvPicPr>
          <p:nvPr/>
        </p:nvPicPr>
        <p:blipFill>
          <a:blip r:embed="rId5"/>
          <a:stretch>
            <a:fillRect/>
          </a:stretch>
        </p:blipFill>
        <p:spPr>
          <a:xfrm>
            <a:off x="478105" y="5372939"/>
            <a:ext cx="5143500" cy="1000125"/>
          </a:xfrm>
          <a:prstGeom prst="rect">
            <a:avLst/>
          </a:prstGeom>
        </p:spPr>
      </p:pic>
    </p:spTree>
    <p:extLst>
      <p:ext uri="{BB962C8B-B14F-4D97-AF65-F5344CB8AC3E}">
        <p14:creationId xmlns:p14="http://schemas.microsoft.com/office/powerpoint/2010/main" val="2973023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59811" y="116352"/>
            <a:ext cx="8277225" cy="1666875"/>
          </a:xfrm>
          <a:prstGeom prst="rect">
            <a:avLst/>
          </a:prstGeom>
        </p:spPr>
      </p:pic>
      <p:pic>
        <p:nvPicPr>
          <p:cNvPr id="5" name="Picture 4"/>
          <p:cNvPicPr>
            <a:picLocks noChangeAspect="1"/>
          </p:cNvPicPr>
          <p:nvPr/>
        </p:nvPicPr>
        <p:blipFill>
          <a:blip r:embed="rId3"/>
          <a:stretch>
            <a:fillRect/>
          </a:stretch>
        </p:blipFill>
        <p:spPr>
          <a:xfrm>
            <a:off x="359811" y="1832157"/>
            <a:ext cx="6715125" cy="1657350"/>
          </a:xfrm>
          <a:prstGeom prst="rect">
            <a:avLst/>
          </a:prstGeom>
        </p:spPr>
      </p:pic>
      <p:pic>
        <p:nvPicPr>
          <p:cNvPr id="6" name="Picture 5"/>
          <p:cNvPicPr>
            <a:picLocks noChangeAspect="1"/>
          </p:cNvPicPr>
          <p:nvPr/>
        </p:nvPicPr>
        <p:blipFill>
          <a:blip r:embed="rId4"/>
          <a:stretch>
            <a:fillRect/>
          </a:stretch>
        </p:blipFill>
        <p:spPr>
          <a:xfrm>
            <a:off x="359811" y="3489507"/>
            <a:ext cx="6134100" cy="723900"/>
          </a:xfrm>
          <a:prstGeom prst="rect">
            <a:avLst/>
          </a:prstGeom>
        </p:spPr>
      </p:pic>
      <p:pic>
        <p:nvPicPr>
          <p:cNvPr id="7" name="Picture 6"/>
          <p:cNvPicPr>
            <a:picLocks noChangeAspect="1"/>
          </p:cNvPicPr>
          <p:nvPr/>
        </p:nvPicPr>
        <p:blipFill>
          <a:blip r:embed="rId5"/>
          <a:stretch>
            <a:fillRect/>
          </a:stretch>
        </p:blipFill>
        <p:spPr>
          <a:xfrm>
            <a:off x="427188" y="4180069"/>
            <a:ext cx="8896350" cy="1933575"/>
          </a:xfrm>
          <a:prstGeom prst="rect">
            <a:avLst/>
          </a:prstGeom>
        </p:spPr>
      </p:pic>
    </p:spTree>
    <p:extLst>
      <p:ext uri="{BB962C8B-B14F-4D97-AF65-F5344CB8AC3E}">
        <p14:creationId xmlns:p14="http://schemas.microsoft.com/office/powerpoint/2010/main" val="367433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17396" y="237244"/>
            <a:ext cx="11029950" cy="3290259"/>
          </a:xfrm>
          <a:prstGeom prst="rect">
            <a:avLst/>
          </a:prstGeom>
        </p:spPr>
      </p:pic>
      <p:pic>
        <p:nvPicPr>
          <p:cNvPr id="5" name="Picture 4"/>
          <p:cNvPicPr>
            <a:picLocks noChangeAspect="1"/>
          </p:cNvPicPr>
          <p:nvPr/>
        </p:nvPicPr>
        <p:blipFill>
          <a:blip r:embed="rId3"/>
          <a:stretch>
            <a:fillRect/>
          </a:stretch>
        </p:blipFill>
        <p:spPr>
          <a:xfrm>
            <a:off x="417396" y="3596979"/>
            <a:ext cx="6296025" cy="1895475"/>
          </a:xfrm>
          <a:prstGeom prst="rect">
            <a:avLst/>
          </a:prstGeom>
        </p:spPr>
      </p:pic>
    </p:spTree>
    <p:extLst>
      <p:ext uri="{BB962C8B-B14F-4D97-AF65-F5344CB8AC3E}">
        <p14:creationId xmlns:p14="http://schemas.microsoft.com/office/powerpoint/2010/main" val="821848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46272" y="344055"/>
            <a:ext cx="11029950" cy="2537621"/>
          </a:xfrm>
          <a:prstGeom prst="rect">
            <a:avLst/>
          </a:prstGeom>
        </p:spPr>
      </p:pic>
      <p:pic>
        <p:nvPicPr>
          <p:cNvPr id="5" name="Picture 4"/>
          <p:cNvPicPr>
            <a:picLocks noChangeAspect="1"/>
          </p:cNvPicPr>
          <p:nvPr/>
        </p:nvPicPr>
        <p:blipFill>
          <a:blip r:embed="rId3"/>
          <a:stretch>
            <a:fillRect/>
          </a:stretch>
        </p:blipFill>
        <p:spPr>
          <a:xfrm>
            <a:off x="6679932" y="2650471"/>
            <a:ext cx="5208069" cy="4045554"/>
          </a:xfrm>
          <a:prstGeom prst="rect">
            <a:avLst/>
          </a:prstGeom>
        </p:spPr>
      </p:pic>
      <p:pic>
        <p:nvPicPr>
          <p:cNvPr id="6" name="Picture 5"/>
          <p:cNvPicPr>
            <a:picLocks noChangeAspect="1"/>
          </p:cNvPicPr>
          <p:nvPr/>
        </p:nvPicPr>
        <p:blipFill rotWithShape="1">
          <a:blip r:embed="rId4"/>
          <a:srcRect r="8786"/>
          <a:stretch/>
        </p:blipFill>
        <p:spPr>
          <a:xfrm>
            <a:off x="446272" y="3131933"/>
            <a:ext cx="6012280" cy="2710602"/>
          </a:xfrm>
          <a:prstGeom prst="rect">
            <a:avLst/>
          </a:prstGeom>
        </p:spPr>
      </p:pic>
    </p:spTree>
    <p:extLst>
      <p:ext uri="{BB962C8B-B14F-4D97-AF65-F5344CB8AC3E}">
        <p14:creationId xmlns:p14="http://schemas.microsoft.com/office/powerpoint/2010/main" val="3763117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smtClean="0"/>
              <a:t>Multivariable </a:t>
            </a:r>
            <a:br>
              <a:rPr lang="en-US" dirty="0" smtClean="0"/>
            </a:br>
            <a:r>
              <a:rPr lang="en-US" dirty="0" err="1" smtClean="0"/>
              <a:t>regressor</a:t>
            </a:r>
            <a:endParaRPr lang="en-US" dirty="0"/>
          </a:p>
        </p:txBody>
      </p:sp>
      <p:pic>
        <p:nvPicPr>
          <p:cNvPr id="4" name="Content Placeholder 3"/>
          <p:cNvPicPr>
            <a:picLocks noGrp="1" noChangeAspect="1"/>
          </p:cNvPicPr>
          <p:nvPr>
            <p:ph idx="1"/>
          </p:nvPr>
        </p:nvPicPr>
        <p:blipFill>
          <a:blip r:embed="rId2"/>
          <a:stretch>
            <a:fillRect/>
          </a:stretch>
        </p:blipFill>
        <p:spPr>
          <a:xfrm>
            <a:off x="581192" y="491938"/>
            <a:ext cx="8248650" cy="1295400"/>
          </a:xfrm>
          <a:prstGeom prst="rect">
            <a:avLst/>
          </a:prstGeom>
        </p:spPr>
      </p:pic>
      <p:pic>
        <p:nvPicPr>
          <p:cNvPr id="5" name="Picture 4"/>
          <p:cNvPicPr>
            <a:picLocks noChangeAspect="1"/>
          </p:cNvPicPr>
          <p:nvPr/>
        </p:nvPicPr>
        <p:blipFill>
          <a:blip r:embed="rId3"/>
          <a:stretch>
            <a:fillRect/>
          </a:stretch>
        </p:blipFill>
        <p:spPr>
          <a:xfrm>
            <a:off x="581192" y="1820947"/>
            <a:ext cx="5800725" cy="619125"/>
          </a:xfrm>
          <a:prstGeom prst="rect">
            <a:avLst/>
          </a:prstGeom>
        </p:spPr>
      </p:pic>
      <p:pic>
        <p:nvPicPr>
          <p:cNvPr id="6" name="Picture 5"/>
          <p:cNvPicPr>
            <a:picLocks noChangeAspect="1"/>
          </p:cNvPicPr>
          <p:nvPr/>
        </p:nvPicPr>
        <p:blipFill>
          <a:blip r:embed="rId4"/>
          <a:stretch>
            <a:fillRect/>
          </a:stretch>
        </p:blipFill>
        <p:spPr>
          <a:xfrm>
            <a:off x="581192" y="2529167"/>
            <a:ext cx="6858000" cy="933450"/>
          </a:xfrm>
          <a:prstGeom prst="rect">
            <a:avLst/>
          </a:prstGeom>
        </p:spPr>
      </p:pic>
      <p:pic>
        <p:nvPicPr>
          <p:cNvPr id="7" name="Picture 6"/>
          <p:cNvPicPr>
            <a:picLocks noChangeAspect="1"/>
          </p:cNvPicPr>
          <p:nvPr/>
        </p:nvPicPr>
        <p:blipFill>
          <a:blip r:embed="rId5"/>
          <a:stretch>
            <a:fillRect/>
          </a:stretch>
        </p:blipFill>
        <p:spPr>
          <a:xfrm>
            <a:off x="581192" y="3551712"/>
            <a:ext cx="8277225" cy="2809875"/>
          </a:xfrm>
          <a:prstGeom prst="rect">
            <a:avLst/>
          </a:prstGeom>
        </p:spPr>
      </p:pic>
    </p:spTree>
    <p:extLst>
      <p:ext uri="{BB962C8B-B14F-4D97-AF65-F5344CB8AC3E}">
        <p14:creationId xmlns:p14="http://schemas.microsoft.com/office/powerpoint/2010/main" val="1837609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28926" y="158148"/>
            <a:ext cx="7734300" cy="1581150"/>
          </a:xfrm>
          <a:prstGeom prst="rect">
            <a:avLst/>
          </a:prstGeom>
        </p:spPr>
      </p:pic>
      <p:pic>
        <p:nvPicPr>
          <p:cNvPr id="5" name="Picture 4"/>
          <p:cNvPicPr>
            <a:picLocks noChangeAspect="1"/>
          </p:cNvPicPr>
          <p:nvPr/>
        </p:nvPicPr>
        <p:blipFill>
          <a:blip r:embed="rId3"/>
          <a:stretch>
            <a:fillRect/>
          </a:stretch>
        </p:blipFill>
        <p:spPr>
          <a:xfrm>
            <a:off x="428926" y="1739298"/>
            <a:ext cx="7172325" cy="676275"/>
          </a:xfrm>
          <a:prstGeom prst="rect">
            <a:avLst/>
          </a:prstGeom>
        </p:spPr>
      </p:pic>
      <p:pic>
        <p:nvPicPr>
          <p:cNvPr id="6" name="Picture 5"/>
          <p:cNvPicPr>
            <a:picLocks noChangeAspect="1"/>
          </p:cNvPicPr>
          <p:nvPr/>
        </p:nvPicPr>
        <p:blipFill>
          <a:blip r:embed="rId4"/>
          <a:stretch>
            <a:fillRect/>
          </a:stretch>
        </p:blipFill>
        <p:spPr>
          <a:xfrm>
            <a:off x="428926" y="2415573"/>
            <a:ext cx="11039475" cy="3448050"/>
          </a:xfrm>
          <a:prstGeom prst="rect">
            <a:avLst/>
          </a:prstGeom>
        </p:spPr>
      </p:pic>
    </p:spTree>
    <p:extLst>
      <p:ext uri="{BB962C8B-B14F-4D97-AF65-F5344CB8AC3E}">
        <p14:creationId xmlns:p14="http://schemas.microsoft.com/office/powerpoint/2010/main" val="2506653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Intelligent agents</a:t>
            </a:r>
            <a:endParaRPr lang="en-US" dirty="0"/>
          </a:p>
        </p:txBody>
      </p:sp>
      <p:sp>
        <p:nvSpPr>
          <p:cNvPr id="3" name="Content Placeholder 2"/>
          <p:cNvSpPr>
            <a:spLocks noGrp="1"/>
          </p:cNvSpPr>
          <p:nvPr>
            <p:ph idx="1"/>
          </p:nvPr>
        </p:nvSpPr>
        <p:spPr>
          <a:xfrm>
            <a:off x="581193" y="1524000"/>
            <a:ext cx="7479791" cy="5334000"/>
          </a:xfrm>
        </p:spPr>
        <p:txBody>
          <a:bodyPr>
            <a:noAutofit/>
          </a:bodyPr>
          <a:lstStyle/>
          <a:p>
            <a:pPr algn="just"/>
            <a:r>
              <a:rPr lang="en-US" sz="2400" b="1" dirty="0"/>
              <a:t>Human-Agent: </a:t>
            </a:r>
            <a:r>
              <a:rPr lang="en-US" sz="2400" dirty="0"/>
              <a:t>A Human-Agent use Eyes, Nose, Tongue and other sensory organs as sensors to percept information from the environment and uses limbs and vocal-tract as actuators to perform an action based on the information</a:t>
            </a:r>
          </a:p>
          <a:p>
            <a:pPr algn="just"/>
            <a:r>
              <a:rPr lang="en-US" sz="2400" b="1" dirty="0"/>
              <a:t>Robotic</a:t>
            </a:r>
            <a:r>
              <a:rPr lang="en-US" sz="2400" dirty="0"/>
              <a:t> </a:t>
            </a:r>
            <a:r>
              <a:rPr lang="en-US" sz="2400" b="1" dirty="0"/>
              <a:t>Agent: </a:t>
            </a:r>
            <a:r>
              <a:rPr lang="en-US" sz="2400" dirty="0"/>
              <a:t>Robotics Agent uses cameras and infrared radars as sensors to record information from the Environment. </a:t>
            </a:r>
            <a:endParaRPr lang="en-US" sz="2400" dirty="0" smtClean="0"/>
          </a:p>
          <a:p>
            <a:pPr lvl="1" algn="just"/>
            <a:r>
              <a:rPr lang="en-US" sz="2000" dirty="0" smtClean="0"/>
              <a:t>It </a:t>
            </a:r>
            <a:r>
              <a:rPr lang="en-US" sz="2000" dirty="0"/>
              <a:t>uses reflex motors as actuators to deliver output back to the environment.</a:t>
            </a:r>
          </a:p>
          <a:p>
            <a:pPr algn="just"/>
            <a:r>
              <a:rPr lang="en-US" sz="2400" b="1" dirty="0"/>
              <a:t>Software Agent: </a:t>
            </a:r>
            <a:r>
              <a:rPr lang="en-US" sz="2400" dirty="0"/>
              <a:t>Software Agents use keypad strokes, audio commands as input sensors and display screens as actuators</a:t>
            </a:r>
            <a:r>
              <a:rPr lang="en-US" sz="2400" dirty="0" smtClean="0"/>
              <a:t>.</a:t>
            </a:r>
            <a:endParaRPr lang="en-US" sz="2400" dirty="0"/>
          </a:p>
        </p:txBody>
      </p:sp>
      <p:pic>
        <p:nvPicPr>
          <p:cNvPr id="4" name="Picture 3"/>
          <p:cNvPicPr>
            <a:picLocks noChangeAspect="1"/>
          </p:cNvPicPr>
          <p:nvPr/>
        </p:nvPicPr>
        <p:blipFill>
          <a:blip r:embed="rId2"/>
          <a:stretch>
            <a:fillRect/>
          </a:stretch>
        </p:blipFill>
        <p:spPr>
          <a:xfrm>
            <a:off x="8407146" y="653796"/>
            <a:ext cx="2857500" cy="1600200"/>
          </a:xfrm>
          <a:prstGeom prst="rect">
            <a:avLst/>
          </a:prstGeom>
        </p:spPr>
      </p:pic>
      <p:pic>
        <p:nvPicPr>
          <p:cNvPr id="3074" name="Picture 2" descr="Could robots be marking your homework? - BBC New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7146" y="2302356"/>
            <a:ext cx="2857500" cy="14203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743899" y="3975581"/>
            <a:ext cx="4448101" cy="1961755"/>
          </a:xfrm>
          <a:prstGeom prst="rect">
            <a:avLst/>
          </a:prstGeom>
        </p:spPr>
      </p:pic>
    </p:spTree>
    <p:extLst>
      <p:ext uri="{BB962C8B-B14F-4D97-AF65-F5344CB8AC3E}">
        <p14:creationId xmlns:p14="http://schemas.microsoft.com/office/powerpoint/2010/main" val="27691042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18949" y="263672"/>
            <a:ext cx="8582025" cy="1600200"/>
          </a:xfrm>
          <a:prstGeom prst="rect">
            <a:avLst/>
          </a:prstGeom>
        </p:spPr>
      </p:pic>
      <p:pic>
        <p:nvPicPr>
          <p:cNvPr id="5" name="Picture 4"/>
          <p:cNvPicPr>
            <a:picLocks noChangeAspect="1"/>
          </p:cNvPicPr>
          <p:nvPr/>
        </p:nvPicPr>
        <p:blipFill>
          <a:blip r:embed="rId3"/>
          <a:stretch>
            <a:fillRect/>
          </a:stretch>
        </p:blipFill>
        <p:spPr>
          <a:xfrm>
            <a:off x="418949" y="1863872"/>
            <a:ext cx="10639425" cy="1600200"/>
          </a:xfrm>
          <a:prstGeom prst="rect">
            <a:avLst/>
          </a:prstGeom>
        </p:spPr>
      </p:pic>
      <p:pic>
        <p:nvPicPr>
          <p:cNvPr id="6" name="Picture 5"/>
          <p:cNvPicPr>
            <a:picLocks noChangeAspect="1"/>
          </p:cNvPicPr>
          <p:nvPr/>
        </p:nvPicPr>
        <p:blipFill>
          <a:blip r:embed="rId4"/>
          <a:stretch>
            <a:fillRect/>
          </a:stretch>
        </p:blipFill>
        <p:spPr>
          <a:xfrm>
            <a:off x="333023" y="3664969"/>
            <a:ext cx="5746207" cy="2110189"/>
          </a:xfrm>
          <a:prstGeom prst="rect">
            <a:avLst/>
          </a:prstGeom>
        </p:spPr>
      </p:pic>
      <p:pic>
        <p:nvPicPr>
          <p:cNvPr id="7" name="Picture 6"/>
          <p:cNvPicPr>
            <a:picLocks noChangeAspect="1"/>
          </p:cNvPicPr>
          <p:nvPr/>
        </p:nvPicPr>
        <p:blipFill>
          <a:blip r:embed="rId5"/>
          <a:stretch>
            <a:fillRect/>
          </a:stretch>
        </p:blipFill>
        <p:spPr>
          <a:xfrm>
            <a:off x="6417493" y="3740297"/>
            <a:ext cx="4711465" cy="1794229"/>
          </a:xfrm>
          <a:prstGeom prst="rect">
            <a:avLst/>
          </a:prstGeom>
        </p:spPr>
      </p:pic>
    </p:spTree>
    <p:extLst>
      <p:ext uri="{BB962C8B-B14F-4D97-AF65-F5344CB8AC3E}">
        <p14:creationId xmlns:p14="http://schemas.microsoft.com/office/powerpoint/2010/main" val="1897535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202615"/>
            <a:ext cx="11029616" cy="723232"/>
          </a:xfrm>
        </p:spPr>
        <p:txBody>
          <a:bodyPr>
            <a:normAutofit fontScale="90000"/>
          </a:bodyPr>
          <a:lstStyle/>
          <a:p>
            <a:r>
              <a:rPr lang="en-US" b="1" dirty="0"/>
              <a:t>Estimating housing prices using a </a:t>
            </a:r>
            <a:r>
              <a:rPr lang="en-US" b="1" dirty="0" smtClean="0"/>
              <a:t>Support Vector </a:t>
            </a:r>
            <a:r>
              <a:rPr lang="en-US" b="1" dirty="0" err="1"/>
              <a:t>Regressor</a:t>
            </a:r>
            <a:r>
              <a:rPr lang="en-US" dirty="0"/>
              <a:t> </a:t>
            </a:r>
          </a:p>
        </p:txBody>
      </p:sp>
      <p:pic>
        <p:nvPicPr>
          <p:cNvPr id="4" name="Content Placeholder 3"/>
          <p:cNvPicPr>
            <a:picLocks noGrp="1" noChangeAspect="1"/>
          </p:cNvPicPr>
          <p:nvPr>
            <p:ph idx="1"/>
          </p:nvPr>
        </p:nvPicPr>
        <p:blipFill>
          <a:blip r:embed="rId2"/>
          <a:stretch>
            <a:fillRect/>
          </a:stretch>
        </p:blipFill>
        <p:spPr>
          <a:xfrm>
            <a:off x="581192" y="564655"/>
            <a:ext cx="11029950" cy="1539925"/>
          </a:xfrm>
          <a:prstGeom prst="rect">
            <a:avLst/>
          </a:prstGeom>
        </p:spPr>
      </p:pic>
      <p:pic>
        <p:nvPicPr>
          <p:cNvPr id="5" name="Picture 4"/>
          <p:cNvPicPr>
            <a:picLocks noChangeAspect="1"/>
          </p:cNvPicPr>
          <p:nvPr/>
        </p:nvPicPr>
        <p:blipFill>
          <a:blip r:embed="rId3"/>
          <a:stretch>
            <a:fillRect/>
          </a:stretch>
        </p:blipFill>
        <p:spPr>
          <a:xfrm>
            <a:off x="581192" y="2104580"/>
            <a:ext cx="4543425" cy="657225"/>
          </a:xfrm>
          <a:prstGeom prst="rect">
            <a:avLst/>
          </a:prstGeom>
        </p:spPr>
      </p:pic>
      <p:pic>
        <p:nvPicPr>
          <p:cNvPr id="6" name="Picture 5"/>
          <p:cNvPicPr>
            <a:picLocks noChangeAspect="1"/>
          </p:cNvPicPr>
          <p:nvPr/>
        </p:nvPicPr>
        <p:blipFill>
          <a:blip r:embed="rId4"/>
          <a:stretch>
            <a:fillRect/>
          </a:stretch>
        </p:blipFill>
        <p:spPr>
          <a:xfrm>
            <a:off x="504991" y="2761805"/>
            <a:ext cx="8429625" cy="647700"/>
          </a:xfrm>
          <a:prstGeom prst="rect">
            <a:avLst/>
          </a:prstGeom>
        </p:spPr>
      </p:pic>
      <p:pic>
        <p:nvPicPr>
          <p:cNvPr id="7" name="Picture 6"/>
          <p:cNvPicPr>
            <a:picLocks noChangeAspect="1"/>
          </p:cNvPicPr>
          <p:nvPr/>
        </p:nvPicPr>
        <p:blipFill>
          <a:blip r:embed="rId5"/>
          <a:stretch>
            <a:fillRect/>
          </a:stretch>
        </p:blipFill>
        <p:spPr>
          <a:xfrm>
            <a:off x="504991" y="3395217"/>
            <a:ext cx="8277225" cy="1343025"/>
          </a:xfrm>
          <a:prstGeom prst="rect">
            <a:avLst/>
          </a:prstGeom>
        </p:spPr>
      </p:pic>
      <p:pic>
        <p:nvPicPr>
          <p:cNvPr id="8" name="Picture 7"/>
          <p:cNvPicPr>
            <a:picLocks noChangeAspect="1"/>
          </p:cNvPicPr>
          <p:nvPr/>
        </p:nvPicPr>
        <p:blipFill>
          <a:blip r:embed="rId6"/>
          <a:stretch>
            <a:fillRect/>
          </a:stretch>
        </p:blipFill>
        <p:spPr>
          <a:xfrm>
            <a:off x="504991" y="4738242"/>
            <a:ext cx="8610600" cy="1581150"/>
          </a:xfrm>
          <a:prstGeom prst="rect">
            <a:avLst/>
          </a:prstGeom>
        </p:spPr>
      </p:pic>
    </p:spTree>
    <p:extLst>
      <p:ext uri="{BB962C8B-B14F-4D97-AF65-F5344CB8AC3E}">
        <p14:creationId xmlns:p14="http://schemas.microsoft.com/office/powerpoint/2010/main" val="3131414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81192" y="1542431"/>
            <a:ext cx="7943850" cy="2162175"/>
          </a:xfrm>
          <a:prstGeom prst="rect">
            <a:avLst/>
          </a:prstGeom>
        </p:spPr>
      </p:pic>
      <p:pic>
        <p:nvPicPr>
          <p:cNvPr id="5" name="Picture 4"/>
          <p:cNvPicPr>
            <a:picLocks noChangeAspect="1"/>
          </p:cNvPicPr>
          <p:nvPr/>
        </p:nvPicPr>
        <p:blipFill>
          <a:blip r:embed="rId3"/>
          <a:stretch>
            <a:fillRect/>
          </a:stretch>
        </p:blipFill>
        <p:spPr>
          <a:xfrm>
            <a:off x="496854" y="3821649"/>
            <a:ext cx="10582275" cy="1266825"/>
          </a:xfrm>
          <a:prstGeom prst="rect">
            <a:avLst/>
          </a:prstGeom>
        </p:spPr>
      </p:pic>
      <p:pic>
        <p:nvPicPr>
          <p:cNvPr id="6" name="Picture 5"/>
          <p:cNvPicPr>
            <a:picLocks noChangeAspect="1"/>
          </p:cNvPicPr>
          <p:nvPr/>
        </p:nvPicPr>
        <p:blipFill>
          <a:blip r:embed="rId4"/>
          <a:stretch>
            <a:fillRect/>
          </a:stretch>
        </p:blipFill>
        <p:spPr>
          <a:xfrm>
            <a:off x="552684" y="5298556"/>
            <a:ext cx="4991100" cy="1343025"/>
          </a:xfrm>
          <a:prstGeom prst="rect">
            <a:avLst/>
          </a:prstGeom>
        </p:spPr>
      </p:pic>
    </p:spTree>
    <p:extLst>
      <p:ext uri="{BB962C8B-B14F-4D97-AF65-F5344CB8AC3E}">
        <p14:creationId xmlns:p14="http://schemas.microsoft.com/office/powerpoint/2010/main" val="1884412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a:xfrm>
            <a:off x="581192" y="2011680"/>
            <a:ext cx="5144359" cy="4107767"/>
          </a:xfrm>
        </p:spPr>
        <p:txBody>
          <a:bodyPr>
            <a:noAutofit/>
          </a:bodyPr>
          <a:lstStyle/>
          <a:p>
            <a:r>
              <a:rPr lang="en-US" sz="2400" dirty="0">
                <a:solidFill>
                  <a:schemeClr val="tx1"/>
                </a:solidFill>
              </a:rPr>
              <a:t> In linear regression, we assume that the relationship between input and output is linear. This puts a constraint on our modeling procedure, but it's fast and efficient.</a:t>
            </a:r>
          </a:p>
          <a:p>
            <a:r>
              <a:rPr lang="en-US" sz="2400" dirty="0">
                <a:solidFill>
                  <a:schemeClr val="tx1"/>
                </a:solidFill>
              </a:rPr>
              <a:t>Sometimes, linear regression is not sufficient to explain the relationship between input and output. </a:t>
            </a: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838" y="1768989"/>
            <a:ext cx="5470201" cy="4055035"/>
          </a:xfrm>
          <a:prstGeom prst="rect">
            <a:avLst/>
          </a:prstGeom>
        </p:spPr>
      </p:pic>
    </p:spTree>
    <p:extLst>
      <p:ext uri="{BB962C8B-B14F-4D97-AF65-F5344CB8AC3E}">
        <p14:creationId xmlns:p14="http://schemas.microsoft.com/office/powerpoint/2010/main" val="24930826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581192" y="964711"/>
            <a:ext cx="10771436" cy="4451350"/>
          </a:xfrm>
        </p:spPr>
        <p:txBody>
          <a:bodyPr/>
          <a:lstStyle/>
          <a:p>
            <a:r>
              <a:rPr lang="en-US" dirty="0" smtClean="0">
                <a:solidFill>
                  <a:schemeClr val="tx1"/>
                </a:solidFill>
              </a:rPr>
              <a:t>We </a:t>
            </a:r>
            <a:r>
              <a:rPr lang="en-US" dirty="0">
                <a:solidFill>
                  <a:schemeClr val="tx1"/>
                </a:solidFill>
              </a:rPr>
              <a:t>use polynomial regression, where we use a polynomial to explain the relationship between input and output. </a:t>
            </a:r>
          </a:p>
          <a:p>
            <a:r>
              <a:rPr lang="en-US" dirty="0">
                <a:solidFill>
                  <a:schemeClr val="tx1"/>
                </a:solidFill>
              </a:rPr>
              <a:t>This is more computationally complex, but gives higher accuracy. Depending on the problem at hand, we use different forms of regression to extract the relationship. </a:t>
            </a:r>
          </a:p>
          <a:p>
            <a:endParaRPr lang="en-US" dirty="0"/>
          </a:p>
        </p:txBody>
      </p:sp>
      <p:sp>
        <p:nvSpPr>
          <p:cNvPr id="5" name="Rectangle 4"/>
          <p:cNvSpPr/>
          <p:nvPr/>
        </p:nvSpPr>
        <p:spPr>
          <a:xfrm>
            <a:off x="1772529" y="4473527"/>
            <a:ext cx="8764173" cy="164592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Regression is frequently used for prediction of prices, economics, variations, and so on.</a:t>
            </a:r>
          </a:p>
          <a:p>
            <a:pPr algn="ctr"/>
            <a:endParaRPr lang="en-US" dirty="0"/>
          </a:p>
        </p:txBody>
      </p:sp>
    </p:spTree>
    <p:extLst>
      <p:ext uri="{BB962C8B-B14F-4D97-AF65-F5344CB8AC3E}">
        <p14:creationId xmlns:p14="http://schemas.microsoft.com/office/powerpoint/2010/main" val="427739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types</a:t>
            </a:r>
            <a:endParaRPr lang="en-US" dirty="0"/>
          </a:p>
        </p:txBody>
      </p:sp>
      <p:pic>
        <p:nvPicPr>
          <p:cNvPr id="2050" name="Picture 2" descr="Comparison of different types of machine learning.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b="39142"/>
          <a:stretch/>
        </p:blipFill>
        <p:spPr bwMode="auto">
          <a:xfrm>
            <a:off x="480483" y="1523309"/>
            <a:ext cx="10780415" cy="501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3885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 (UL)</a:t>
            </a:r>
            <a:endParaRPr lang="en-US" dirty="0"/>
          </a:p>
        </p:txBody>
      </p:sp>
      <p:sp>
        <p:nvSpPr>
          <p:cNvPr id="3" name="Content Placeholder 2"/>
          <p:cNvSpPr>
            <a:spLocks noGrp="1"/>
          </p:cNvSpPr>
          <p:nvPr>
            <p:ph idx="1"/>
          </p:nvPr>
        </p:nvSpPr>
        <p:spPr>
          <a:xfrm>
            <a:off x="581192" y="1524000"/>
            <a:ext cx="11343586" cy="5052164"/>
          </a:xfrm>
        </p:spPr>
        <p:txBody>
          <a:bodyPr>
            <a:noAutofit/>
          </a:bodyPr>
          <a:lstStyle/>
          <a:p>
            <a:r>
              <a:rPr lang="en-US" sz="2200" dirty="0"/>
              <a:t>A</a:t>
            </a:r>
            <a:r>
              <a:rPr lang="en-US" sz="2200" dirty="0" smtClean="0"/>
              <a:t> </a:t>
            </a:r>
            <a:r>
              <a:rPr lang="en-US" sz="2200" dirty="0"/>
              <a:t>model must look for patterns in a dataset with no labels and with minimal human </a:t>
            </a:r>
            <a:r>
              <a:rPr lang="en-US" sz="2200" dirty="0" smtClean="0"/>
              <a:t>supervision</a:t>
            </a:r>
          </a:p>
          <a:p>
            <a:r>
              <a:rPr lang="en-US" sz="2200" dirty="0" smtClean="0"/>
              <a:t>Another </a:t>
            </a:r>
            <a:r>
              <a:rPr lang="en-US" sz="2200" dirty="0"/>
              <a:t>name for unsupervised learning is </a:t>
            </a:r>
            <a:r>
              <a:rPr lang="en-US" sz="2200" i="1" dirty="0"/>
              <a:t>knowledge discovery</a:t>
            </a:r>
            <a:r>
              <a:rPr lang="en-US" sz="2200" dirty="0"/>
              <a:t>. </a:t>
            </a:r>
            <a:endParaRPr lang="en-US" sz="2200" dirty="0" smtClean="0"/>
          </a:p>
          <a:p>
            <a:r>
              <a:rPr lang="en-US" sz="2200" dirty="0" smtClean="0"/>
              <a:t>Common </a:t>
            </a:r>
            <a:r>
              <a:rPr lang="en-US" sz="2200" dirty="0"/>
              <a:t>unsupervised learning techniques include clustering, and dimensionality </a:t>
            </a:r>
            <a:r>
              <a:rPr lang="en-US" sz="2200" dirty="0" smtClean="0"/>
              <a:t>reduction</a:t>
            </a:r>
          </a:p>
          <a:p>
            <a:r>
              <a:rPr lang="en-US" sz="2200" dirty="0"/>
              <a:t>In </a:t>
            </a:r>
            <a:r>
              <a:rPr lang="en-US" sz="2200" dirty="0" smtClean="0"/>
              <a:t>UL, </a:t>
            </a:r>
            <a:r>
              <a:rPr lang="en-US" sz="2200" dirty="0"/>
              <a:t>a dataset is provided without </a:t>
            </a:r>
            <a:r>
              <a:rPr lang="en-US" sz="2200" dirty="0" smtClean="0"/>
              <a:t>labels where </a:t>
            </a:r>
            <a:r>
              <a:rPr lang="en-US" sz="2200" dirty="0"/>
              <a:t>a model learns useful properties of the structure of the </a:t>
            </a:r>
            <a:r>
              <a:rPr lang="en-US" sz="2200" dirty="0" smtClean="0"/>
              <a:t>dataset</a:t>
            </a:r>
          </a:p>
          <a:p>
            <a:r>
              <a:rPr lang="en-US" sz="2200" dirty="0" smtClean="0"/>
              <a:t>We </a:t>
            </a:r>
            <a:r>
              <a:rPr lang="en-US" sz="2200" dirty="0"/>
              <a:t>do not tell the model what it must learn, but allow it to find patterns and draw conclusions from the unlabeled </a:t>
            </a:r>
            <a:r>
              <a:rPr lang="en-US" sz="2200" dirty="0" smtClean="0"/>
              <a:t>data</a:t>
            </a:r>
            <a:endParaRPr lang="en-US" sz="2200" dirty="0"/>
          </a:p>
          <a:p>
            <a:r>
              <a:rPr lang="en-US" sz="2200" dirty="0"/>
              <a:t>The algorithms in unsupervised learning are more difficult than in supervised learning, since we have little or no information about the data. </a:t>
            </a:r>
            <a:endParaRPr lang="en-US" sz="2200" dirty="0" smtClean="0"/>
          </a:p>
          <a:p>
            <a:r>
              <a:rPr lang="en-US" sz="2200" dirty="0" smtClean="0"/>
              <a:t>Unsupervised </a:t>
            </a:r>
            <a:r>
              <a:rPr lang="en-US" sz="2200" dirty="0"/>
              <a:t>learning tasks typically involve grouping similar examples </a:t>
            </a:r>
            <a:r>
              <a:rPr lang="en-US" sz="2200" dirty="0" smtClean="0"/>
              <a:t>together</a:t>
            </a:r>
            <a:endParaRPr lang="en-US" sz="2200" dirty="0"/>
          </a:p>
        </p:txBody>
      </p:sp>
    </p:spTree>
    <p:extLst>
      <p:ext uri="{BB962C8B-B14F-4D97-AF65-F5344CB8AC3E}">
        <p14:creationId xmlns:p14="http://schemas.microsoft.com/office/powerpoint/2010/main" val="1348007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Unsupervised learning </a:t>
            </a:r>
            <a:br>
              <a:rPr lang="en-US" dirty="0" smtClean="0"/>
            </a:br>
            <a:r>
              <a:rPr lang="en-US" dirty="0" smtClean="0"/>
              <a:t>(clustering)</a:t>
            </a:r>
            <a:endParaRPr lang="en-US" dirty="0"/>
          </a:p>
        </p:txBody>
      </p:sp>
      <p:pic>
        <p:nvPicPr>
          <p:cNvPr id="4" name="Picture 3"/>
          <p:cNvPicPr>
            <a:picLocks noChangeAspect="1"/>
          </p:cNvPicPr>
          <p:nvPr/>
        </p:nvPicPr>
        <p:blipFill>
          <a:blip r:embed="rId2"/>
          <a:stretch>
            <a:fillRect/>
          </a:stretch>
        </p:blipFill>
        <p:spPr>
          <a:xfrm>
            <a:off x="7098664" y="2416824"/>
            <a:ext cx="5060315" cy="3457185"/>
          </a:xfrm>
          <a:prstGeom prst="rect">
            <a:avLst/>
          </a:prstGeom>
        </p:spPr>
      </p:pic>
      <p:pic>
        <p:nvPicPr>
          <p:cNvPr id="7" name="Picture 6"/>
          <p:cNvPicPr>
            <a:picLocks noChangeAspect="1"/>
          </p:cNvPicPr>
          <p:nvPr/>
        </p:nvPicPr>
        <p:blipFill rotWithShape="1">
          <a:blip r:embed="rId3"/>
          <a:srcRect l="3242" t="16075" r="8320" b="7161"/>
          <a:stretch/>
        </p:blipFill>
        <p:spPr>
          <a:xfrm>
            <a:off x="413358" y="2416824"/>
            <a:ext cx="6685306" cy="3457185"/>
          </a:xfrm>
          <a:prstGeom prst="rect">
            <a:avLst/>
          </a:prstGeom>
        </p:spPr>
      </p:pic>
    </p:spTree>
    <p:extLst>
      <p:ext uri="{BB962C8B-B14F-4D97-AF65-F5344CB8AC3E}">
        <p14:creationId xmlns:p14="http://schemas.microsoft.com/office/powerpoint/2010/main" val="290492097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docProps/app.xml><?xml version="1.0" encoding="utf-8"?>
<Properties xmlns="http://schemas.openxmlformats.org/officeDocument/2006/extended-properties" xmlns:vt="http://schemas.openxmlformats.org/officeDocument/2006/docPropsVTypes">
  <Template>Future forward</Template>
  <TotalTime>0</TotalTime>
  <Words>3260</Words>
  <Application>Microsoft Office PowerPoint</Application>
  <PresentationFormat>Widescreen</PresentationFormat>
  <Paragraphs>263</Paragraphs>
  <Slides>64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5" baseType="lpstr">
      <vt:lpstr>Arial</vt:lpstr>
      <vt:lpstr>Cambria Math</vt:lpstr>
      <vt:lpstr>Franklin Gothic Book</vt:lpstr>
      <vt:lpstr>Franklin Gothic Demi</vt:lpstr>
      <vt:lpstr>FreeMono</vt:lpstr>
      <vt:lpstr>PalatinoLinotype-Roman</vt:lpstr>
      <vt:lpstr>Symbol</vt:lpstr>
      <vt:lpstr>URWPalladioL-Roma</vt:lpstr>
      <vt:lpstr>Wingdings 2</vt:lpstr>
      <vt:lpstr>DividendVTI</vt:lpstr>
      <vt:lpstr>Equation</vt:lpstr>
      <vt:lpstr>Classification and regression Using Supervised Learning</vt:lpstr>
      <vt:lpstr>What is learning</vt:lpstr>
      <vt:lpstr>Cognition</vt:lpstr>
      <vt:lpstr>machine learning</vt:lpstr>
      <vt:lpstr>Intelligent Agent</vt:lpstr>
      <vt:lpstr>Intelligent agents</vt:lpstr>
      <vt:lpstr>Machine learning types</vt:lpstr>
      <vt:lpstr>Unsupervised learning (UL)</vt:lpstr>
      <vt:lpstr>Unsupervised learning  (clustering)</vt:lpstr>
      <vt:lpstr>Supervised learning</vt:lpstr>
      <vt:lpstr>Iris flower dataset</vt:lpstr>
      <vt:lpstr>Supervised learning – iris flower dataset</vt:lpstr>
      <vt:lpstr>Supervised learning</vt:lpstr>
      <vt:lpstr>Classification</vt:lpstr>
      <vt:lpstr>Classification steps</vt:lpstr>
      <vt:lpstr>Data preprocessing</vt:lpstr>
      <vt:lpstr>Binarization`1</vt:lpstr>
      <vt:lpstr>Mean removal</vt:lpstr>
      <vt:lpstr>scaling</vt:lpstr>
      <vt:lpstr>normalization</vt:lpstr>
      <vt:lpstr>normalization</vt:lpstr>
      <vt:lpstr>Label encoding </vt:lpstr>
      <vt:lpstr>Label encoding</vt:lpstr>
      <vt:lpstr>Linear regression</vt:lpstr>
      <vt:lpstr>Linear regression example</vt:lpstr>
      <vt:lpstr>Logistic Regression classifier </vt:lpstr>
      <vt:lpstr>Logistic function</vt:lpstr>
      <vt:lpstr>Logistic regression</vt:lpstr>
      <vt:lpstr>Naïve Bayes classifier </vt:lpstr>
      <vt:lpstr>NB Example</vt:lpstr>
      <vt:lpstr>Naïve bayes in python</vt:lpstr>
      <vt:lpstr>Cross validation</vt:lpstr>
      <vt:lpstr>Cross validation</vt:lpstr>
      <vt:lpstr>Cross validation</vt:lpstr>
      <vt:lpstr>Cross validation results</vt:lpstr>
      <vt:lpstr>Confusion matrix </vt:lpstr>
      <vt:lpstr>Metrics derived from confusion matrix</vt:lpstr>
      <vt:lpstr>Metrics derived from confusion matrix</vt:lpstr>
      <vt:lpstr>Metrics derived from confusion matrix</vt:lpstr>
      <vt:lpstr>Metrics derived from confusion matrix</vt:lpstr>
      <vt:lpstr>Metrics derived from confusion matrix</vt:lpstr>
      <vt:lpstr>CM based measures</vt:lpstr>
      <vt:lpstr>CM based metrics</vt:lpstr>
      <vt:lpstr>Support Vector Machines </vt:lpstr>
      <vt:lpstr>PowerPoint Presentation</vt:lpstr>
      <vt:lpstr>Vapnik–Chervonenkis (VC) dimension</vt:lpstr>
      <vt:lpstr>An example of VC dimension</vt:lpstr>
      <vt:lpstr>Support vector machines</vt:lpstr>
      <vt:lpstr>Training a linear SVM</vt:lpstr>
      <vt:lpstr>PowerPoint Presentation</vt:lpstr>
      <vt:lpstr>Testing a linear SVM</vt:lpstr>
      <vt:lpstr>Example - svm</vt:lpstr>
      <vt:lpstr>What is Regression? </vt:lpstr>
      <vt:lpstr>Single variable regressor</vt:lpstr>
      <vt:lpstr>PowerPoint Presentation</vt:lpstr>
      <vt:lpstr>PowerPoint Presentation</vt:lpstr>
      <vt:lpstr>PowerPoint Presentation</vt:lpstr>
      <vt:lpstr>Multivariable  regressor</vt:lpstr>
      <vt:lpstr>PowerPoint Presentation</vt:lpstr>
      <vt:lpstr>PowerPoint Presentation</vt:lpstr>
      <vt:lpstr>Estimating housing prices using a Support Vector Regressor </vt:lpstr>
      <vt:lpstr>PowerPoint Presentation</vt:lpstr>
      <vt:lpstr>Linear Regression</vt:lpstr>
      <vt:lpstr>Polynomial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2022-02-06T03:58:28Z</dcterms:created>
  <dcterms:modified xsi:type="dcterms:W3CDTF">2022-02-09T13:52:29Z</dcterms:modified>
</cp:coreProperties>
</file>